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7" r:id="rId1"/>
    <p:sldMasterId id="2147483668" r:id="rId2"/>
    <p:sldMasterId id="2147483648" r:id="rId3"/>
  </p:sldMasterIdLst>
  <p:notesMasterIdLst>
    <p:notesMasterId r:id="rId25"/>
  </p:notesMasterIdLst>
  <p:sldIdLst>
    <p:sldId id="256" r:id="rId4"/>
    <p:sldId id="257" r:id="rId5"/>
    <p:sldId id="300" r:id="rId6"/>
    <p:sldId id="286" r:id="rId7"/>
    <p:sldId id="290" r:id="rId8"/>
    <p:sldId id="264" r:id="rId9"/>
    <p:sldId id="291" r:id="rId10"/>
    <p:sldId id="283" r:id="rId11"/>
    <p:sldId id="279" r:id="rId12"/>
    <p:sldId id="288" r:id="rId13"/>
    <p:sldId id="297" r:id="rId14"/>
    <p:sldId id="298" r:id="rId15"/>
    <p:sldId id="293" r:id="rId16"/>
    <p:sldId id="299" r:id="rId17"/>
    <p:sldId id="265" r:id="rId18"/>
    <p:sldId id="292" r:id="rId19"/>
    <p:sldId id="266" r:id="rId20"/>
    <p:sldId id="267" r:id="rId21"/>
    <p:sldId id="272" r:id="rId22"/>
    <p:sldId id="296" r:id="rId23"/>
    <p:sldId id="271"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3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CE0DA8-254E-48E0-8729-3AB31C4AB95A}">
  <a:tblStyle styleId="{EDCE0DA8-254E-48E0-8729-3AB31C4AB95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7E7"/>
          </a:solidFill>
        </a:fill>
      </a:tcStyle>
    </a:wholeTbl>
    <a:band1H>
      <a:tcTxStyle/>
      <a:tcStyle>
        <a:tcBdr/>
        <a:fill>
          <a:solidFill>
            <a:srgbClr val="E3CCCB"/>
          </a:solidFill>
        </a:fill>
      </a:tcStyle>
    </a:band1H>
    <a:band2H>
      <a:tcTxStyle/>
      <a:tcStyle>
        <a:tcBdr/>
      </a:tcStyle>
    </a:band2H>
    <a:band1V>
      <a:tcTxStyle/>
      <a:tcStyle>
        <a:tcBdr/>
        <a:fill>
          <a:solidFill>
            <a:srgbClr val="E3CC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64"/>
  </p:normalViewPr>
  <p:slideViewPr>
    <p:cSldViewPr snapToGrid="0">
      <p:cViewPr varScale="1">
        <p:scale>
          <a:sx n="115" d="100"/>
          <a:sy n="115" d="100"/>
        </p:scale>
        <p:origin x="800" y="184"/>
      </p:cViewPr>
      <p:guideLst>
        <p:guide orient="horz" pos="2160"/>
        <p:guide pos="52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3" name="Google Shape;3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1" name="Google Shape;3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1" name="Google Shape;4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292386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dirty="0">
                <a:solidFill>
                  <a:schemeClr val="dk1"/>
                </a:solidFill>
                <a:latin typeface="Calibri"/>
                <a:ea typeface="Calibri"/>
                <a:cs typeface="Calibri"/>
                <a:sym typeface="Calibri"/>
              </a:rPr>
              <a:t>TIP: They want to hear how similar people and personas have shared similar challenges and experiences that they can resonate with.</a:t>
            </a:r>
            <a:br>
              <a:rPr lang="en-US" i="1" dirty="0"/>
            </a:br>
            <a:endParaRPr i="1" dirty="0"/>
          </a:p>
          <a:p>
            <a:pPr marL="0" lvl="0" indent="0" algn="l" rtl="0">
              <a:spcBef>
                <a:spcPts val="0"/>
              </a:spcBef>
              <a:spcAft>
                <a:spcPts val="0"/>
              </a:spcAft>
              <a:buNone/>
            </a:pPr>
            <a:endParaRPr b="1"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Are you concerned about cyberattacks and knowing who is accessing your data and applications? Are you trying to make sure that employees, customers, and suppliers can get to resources they need without being frustrated or blocked by security controls and passwords? Do you have limited IT resources to manage cybersecurity and protect your organization? You are not alone. </a:t>
            </a:r>
            <a:br>
              <a:rPr lang="en-US" sz="1200" b="0" i="0" dirty="0">
                <a:solidFill>
                  <a:schemeClr val="dk1"/>
                </a:solidFill>
                <a:latin typeface="Calibri"/>
                <a:ea typeface="Calibri"/>
                <a:cs typeface="Calibri"/>
                <a:sym typeface="Calibri"/>
              </a:rPr>
            </a:b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Most IT teams have limited resources to deal with a long list of cybersecurity threats, demands from the business for new technology, and frustrated users who are fed up with passwords getting in the way. BIO-key can provide the security you need, improve the user experience, and be a quick win for the IT team.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10 Questions to Ask: </a:t>
            </a:r>
            <a:endParaRPr dirty="0"/>
          </a:p>
          <a:p>
            <a:pPr marL="0" lvl="0" indent="0" algn="l" rtl="0">
              <a:spcBef>
                <a:spcPts val="0"/>
              </a:spcBef>
              <a:spcAft>
                <a:spcPts val="0"/>
              </a:spcAft>
              <a:buNone/>
            </a:pPr>
            <a:r>
              <a:rPr lang="en-US" b="0" dirty="0"/>
              <a:t>Reduce Risk: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Do you know which applications and data are being accessed and by who?</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Are your users practicing poor password habits (e.g., sharing credentials, writing them down, etc.)?</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Are you concerned with or experienced cyberattacks such as ransomware &amp; phishing attempts?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How are you securing access to your most critical applications &amp; data?  </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Improve Usability: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How many passwords do your users have to remember?</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Do you initiate forced password resets?  How frequently?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What happens when a user forgets their password – do they call the help desk?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Have you considered going “passwordless”?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Reduce Costs: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What IT resources do you have dedicated to managing cybersecurity? </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Compliance &amp; Insurance:</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Do you need to implement multi-factor authentication to meet compliance or cyber insurance requirements?  </a:t>
            </a:r>
            <a:endParaRPr dirty="0"/>
          </a:p>
          <a:p>
            <a:pPr marL="0" lvl="0" indent="0" algn="l" rtl="0">
              <a:spcBef>
                <a:spcPts val="0"/>
              </a:spcBef>
              <a:spcAft>
                <a:spcPts val="0"/>
              </a:spcAft>
              <a:buNone/>
            </a:pPr>
            <a:endParaRPr b="0" dirty="0"/>
          </a:p>
        </p:txBody>
      </p:sp>
      <p:sp>
        <p:nvSpPr>
          <p:cNvPr id="193" name="Google Shape;1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3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Bio Sans"/>
                <a:cs typeface="Arial"/>
              </a:rPr>
              <a:t>We've been solving this for years – decades – without breach</a:t>
            </a:r>
          </a:p>
          <a:p>
            <a:endParaRPr lang="en-US" dirty="0"/>
          </a:p>
        </p:txBody>
      </p:sp>
      <p:sp>
        <p:nvSpPr>
          <p:cNvPr id="4" name="Slide Number Placeholder 3"/>
          <p:cNvSpPr>
            <a:spLocks noGrp="1"/>
          </p:cNvSpPr>
          <p:nvPr>
            <p:ph type="sldNum" sz="quarter" idx="5"/>
          </p:nvPr>
        </p:nvSpPr>
        <p:spPr/>
        <p:txBody>
          <a:bodyPr/>
          <a:lstStyle/>
          <a:p>
            <a:fld id="{B493F720-3C03-BA4A-8500-C2C3297ED597}" type="slidenum">
              <a:rPr lang="en-US" smtClean="0"/>
              <a:t>9</a:t>
            </a:fld>
            <a:endParaRPr lang="en-US" dirty="0"/>
          </a:p>
        </p:txBody>
      </p:sp>
    </p:spTree>
    <p:extLst>
      <p:ext uri="{BB962C8B-B14F-4D97-AF65-F5344CB8AC3E}">
        <p14:creationId xmlns:p14="http://schemas.microsoft.com/office/powerpoint/2010/main" val="175633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234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grpSp>
        <p:nvGrpSpPr>
          <p:cNvPr id="16" name="Google Shape;16;p2"/>
          <p:cNvGrpSpPr/>
          <p:nvPr/>
        </p:nvGrpSpPr>
        <p:grpSpPr>
          <a:xfrm>
            <a:off x="-8709" y="4524103"/>
            <a:ext cx="12200709" cy="2333897"/>
            <a:chOff x="-8709" y="4524103"/>
            <a:chExt cx="12200709" cy="2333897"/>
          </a:xfrm>
        </p:grpSpPr>
        <p:sp>
          <p:nvSpPr>
            <p:cNvPr id="17" name="Google Shape;17;p2"/>
            <p:cNvSpPr/>
            <p:nvPr/>
          </p:nvSpPr>
          <p:spPr>
            <a:xfrm>
              <a:off x="-8709" y="5305425"/>
              <a:ext cx="12200709" cy="1552575"/>
            </a:xfrm>
            <a:prstGeom prst="rect">
              <a:avLst/>
            </a:pr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b="0" i="0" u="none" strike="noStrike" cap="none" dirty="0">
                <a:solidFill>
                  <a:schemeClr val="lt1"/>
                </a:solidFill>
                <a:latin typeface="Arial"/>
                <a:ea typeface="Arial"/>
                <a:cs typeface="Arial"/>
                <a:sym typeface="Arial"/>
              </a:endParaRPr>
            </a:p>
          </p:txBody>
        </p:sp>
        <p:sp>
          <p:nvSpPr>
            <p:cNvPr id="18" name="Google Shape;18;p2"/>
            <p:cNvSpPr/>
            <p:nvPr/>
          </p:nvSpPr>
          <p:spPr>
            <a:xfrm flipH="1">
              <a:off x="-8709" y="4524103"/>
              <a:ext cx="12200709" cy="984068"/>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b="0" i="0" u="none" strike="noStrike" cap="none" dirty="0">
                <a:solidFill>
                  <a:schemeClr val="lt1"/>
                </a:solidFill>
                <a:latin typeface="Arial"/>
                <a:ea typeface="Arial"/>
                <a:cs typeface="Arial"/>
                <a:sym typeface="Arial"/>
              </a:endParaRPr>
            </a:p>
          </p:txBody>
        </p:sp>
      </p:grpSp>
      <p:pic>
        <p:nvPicPr>
          <p:cNvPr id="19" name="Google Shape;19;p2" descr="Graphical user interface  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41244" y="653275"/>
            <a:ext cx="5631573" cy="5551450"/>
          </a:xfrm>
          <a:prstGeom prst="rect">
            <a:avLst/>
          </a:prstGeom>
          <a:noFill/>
          <a:ln>
            <a:noFill/>
          </a:ln>
        </p:spPr>
      </p:pic>
      <p:sp>
        <p:nvSpPr>
          <p:cNvPr id="20" name="Google Shape;20;p2"/>
          <p:cNvSpPr txBox="1">
            <a:spLocks noGrp="1"/>
          </p:cNvSpPr>
          <p:nvPr>
            <p:ph type="ctrTitle"/>
          </p:nvPr>
        </p:nvSpPr>
        <p:spPr>
          <a:xfrm>
            <a:off x="765221" y="348455"/>
            <a:ext cx="8709103"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800"/>
              <a:buFont typeface="Arial"/>
              <a:buNone/>
              <a:defRPr sz="38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765221" y="2491676"/>
            <a:ext cx="8709103"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2400"/>
              <a:buNone/>
              <a:defRPr sz="2400">
                <a:solidFill>
                  <a:schemeClr val="accen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2"/>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blue photo">
  <p:cSld name="DIVIDER-blue photo">
    <p:bg>
      <p:bgPr>
        <a:solidFill>
          <a:schemeClr val="accent2"/>
        </a:solidFill>
        <a:effectLst/>
      </p:bgPr>
    </p:bg>
    <p:spTree>
      <p:nvGrpSpPr>
        <p:cNvPr id="1" name="Shape 57"/>
        <p:cNvGrpSpPr/>
        <p:nvPr/>
      </p:nvGrpSpPr>
      <p:grpSpPr>
        <a:xfrm>
          <a:off x="0" y="0"/>
          <a:ext cx="0" cy="0"/>
          <a:chOff x="0" y="0"/>
          <a:chExt cx="0" cy="0"/>
        </a:xfrm>
      </p:grpSpPr>
      <p:grpSp>
        <p:nvGrpSpPr>
          <p:cNvPr id="58" name="Google Shape;58;p11"/>
          <p:cNvGrpSpPr/>
          <p:nvPr/>
        </p:nvGrpSpPr>
        <p:grpSpPr>
          <a:xfrm>
            <a:off x="-8709" y="4524103"/>
            <a:ext cx="12200709" cy="2333897"/>
            <a:chOff x="-8709" y="4524103"/>
            <a:chExt cx="12200709" cy="2333897"/>
          </a:xfrm>
        </p:grpSpPr>
        <p:sp>
          <p:nvSpPr>
            <p:cNvPr id="59" name="Google Shape;59;p11"/>
            <p:cNvSpPr/>
            <p:nvPr/>
          </p:nvSpPr>
          <p:spPr>
            <a:xfrm>
              <a:off x="-8709" y="5305425"/>
              <a:ext cx="12200709" cy="1552575"/>
            </a:xfrm>
            <a:prstGeom prst="rect">
              <a:avLst/>
            </a:pr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60" name="Google Shape;60;p11"/>
            <p:cNvSpPr/>
            <p:nvPr/>
          </p:nvSpPr>
          <p:spPr>
            <a:xfrm flipH="1">
              <a:off x="-8709" y="4524103"/>
              <a:ext cx="12200709" cy="984068"/>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grpSp>
      <p:pic>
        <p:nvPicPr>
          <p:cNvPr id="61" name="Google Shape;61;p11" descr="A picture containing text, person, indoor  Description automatically generated"/>
          <p:cNvPicPr preferRelativeResize="0"/>
          <p:nvPr/>
        </p:nvPicPr>
        <p:blipFill rotWithShape="1">
          <a:blip r:embed="rId2">
            <a:alphaModFix/>
          </a:blip>
          <a:srcRect/>
          <a:stretch/>
        </p:blipFill>
        <p:spPr>
          <a:xfrm>
            <a:off x="7950743" y="853376"/>
            <a:ext cx="4038600" cy="4800600"/>
          </a:xfrm>
          <a:prstGeom prst="rect">
            <a:avLst/>
          </a:prstGeom>
          <a:noFill/>
          <a:ln>
            <a:noFill/>
          </a:ln>
        </p:spPr>
      </p:pic>
      <p:sp>
        <p:nvSpPr>
          <p:cNvPr id="62" name="Google Shape;62;p11"/>
          <p:cNvSpPr txBox="1">
            <a:spLocks noGrp="1"/>
          </p:cNvSpPr>
          <p:nvPr>
            <p:ph type="ctrTitle"/>
          </p:nvPr>
        </p:nvSpPr>
        <p:spPr>
          <a:xfrm>
            <a:off x="765221" y="348455"/>
            <a:ext cx="7500593"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800"/>
              <a:buFont typeface="Arial"/>
              <a:buNone/>
              <a:defRPr sz="3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txBox="1">
            <a:spLocks noGrp="1"/>
          </p:cNvSpPr>
          <p:nvPr>
            <p:ph type="subTitle" idx="1"/>
          </p:nvPr>
        </p:nvSpPr>
        <p:spPr>
          <a:xfrm>
            <a:off x="765221" y="2491676"/>
            <a:ext cx="7500593"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4" name="Google Shape;64;p11"/>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Portal Guard">
  <p:cSld name="DIVIDER-Portal Guard">
    <p:bg>
      <p:bgPr>
        <a:solidFill>
          <a:schemeClr val="accent2"/>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8709" y="4524103"/>
            <a:ext cx="12200709" cy="2333897"/>
            <a:chOff x="-8709" y="4524103"/>
            <a:chExt cx="12200709" cy="2333897"/>
          </a:xfrm>
        </p:grpSpPr>
        <p:sp>
          <p:nvSpPr>
            <p:cNvPr id="67" name="Google Shape;67;p12"/>
            <p:cNvSpPr/>
            <p:nvPr/>
          </p:nvSpPr>
          <p:spPr>
            <a:xfrm>
              <a:off x="-8709" y="5305425"/>
              <a:ext cx="12200709" cy="1552575"/>
            </a:xfrm>
            <a:prstGeom prst="rect">
              <a:avLst/>
            </a:pr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68" name="Google Shape;68;p12"/>
            <p:cNvSpPr/>
            <p:nvPr/>
          </p:nvSpPr>
          <p:spPr>
            <a:xfrm flipH="1">
              <a:off x="-8709" y="4524103"/>
              <a:ext cx="12200709" cy="984068"/>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grpSp>
      <p:pic>
        <p:nvPicPr>
          <p:cNvPr id="69" name="Google Shape;69;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72595" y="1349829"/>
            <a:ext cx="4419405" cy="4158342"/>
          </a:xfrm>
          <a:prstGeom prst="rect">
            <a:avLst/>
          </a:prstGeom>
          <a:noFill/>
          <a:ln>
            <a:noFill/>
          </a:ln>
        </p:spPr>
      </p:pic>
      <p:sp>
        <p:nvSpPr>
          <p:cNvPr id="70" name="Google Shape;70;p12"/>
          <p:cNvSpPr txBox="1">
            <a:spLocks noGrp="1"/>
          </p:cNvSpPr>
          <p:nvPr>
            <p:ph type="ctrTitle"/>
          </p:nvPr>
        </p:nvSpPr>
        <p:spPr>
          <a:xfrm>
            <a:off x="765221" y="348455"/>
            <a:ext cx="7500593"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800"/>
              <a:buFont typeface="Arial"/>
              <a:buNone/>
              <a:defRPr sz="3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2"/>
          <p:cNvSpPr txBox="1">
            <a:spLocks noGrp="1"/>
          </p:cNvSpPr>
          <p:nvPr>
            <p:ph type="subTitle" idx="1"/>
          </p:nvPr>
        </p:nvSpPr>
        <p:spPr>
          <a:xfrm>
            <a:off x="765221" y="2491676"/>
            <a:ext cx="7500593"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 name="Google Shape;72;p12"/>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and Content">
  <p:cSld name="Title - Subtitle and Conten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314325" y="202605"/>
            <a:ext cx="11496675" cy="64102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3"/>
          <p:cNvSpPr txBox="1">
            <a:spLocks noGrp="1"/>
          </p:cNvSpPr>
          <p:nvPr>
            <p:ph type="body" idx="1"/>
          </p:nvPr>
        </p:nvSpPr>
        <p:spPr>
          <a:xfrm>
            <a:off x="314325" y="871910"/>
            <a:ext cx="11496675" cy="393525"/>
          </a:xfrm>
          <a:prstGeom prst="rect">
            <a:avLst/>
          </a:prstGeom>
          <a:noFill/>
          <a:ln>
            <a:noFill/>
          </a:ln>
        </p:spPr>
        <p:txBody>
          <a:bodyPr spcFirstLastPara="1" wrap="square" lIns="121925" tIns="0" rIns="121925" bIns="60950" anchor="t" anchorCtr="0">
            <a:norm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400"/>
              <a:buNone/>
              <a:defRPr sz="2400">
                <a:solidFill>
                  <a:srgbClr val="888888"/>
                </a:solidFill>
              </a:defRPr>
            </a:lvl2pPr>
            <a:lvl3pPr marL="1371600" lvl="2" indent="-228600" algn="l">
              <a:lnSpc>
                <a:spcPct val="90000"/>
              </a:lnSpc>
              <a:spcBef>
                <a:spcPts val="500"/>
              </a:spcBef>
              <a:spcAft>
                <a:spcPts val="0"/>
              </a:spcAft>
              <a:buClr>
                <a:srgbClr val="888888"/>
              </a:buClr>
              <a:buSzPts val="2100"/>
              <a:buNone/>
              <a:defRPr sz="2100">
                <a:solidFill>
                  <a:srgbClr val="888888"/>
                </a:solidFill>
              </a:defRPr>
            </a:lvl3pPr>
            <a:lvl4pPr marL="1828800" lvl="3" indent="-228600" algn="l">
              <a:lnSpc>
                <a:spcPct val="90000"/>
              </a:lnSpc>
              <a:spcBef>
                <a:spcPts val="500"/>
              </a:spcBef>
              <a:spcAft>
                <a:spcPts val="0"/>
              </a:spcAft>
              <a:buClr>
                <a:srgbClr val="888888"/>
              </a:buClr>
              <a:buSzPts val="1900"/>
              <a:buNone/>
              <a:defRPr sz="1900">
                <a:solidFill>
                  <a:srgbClr val="888888"/>
                </a:solidFill>
              </a:defRPr>
            </a:lvl4pPr>
            <a:lvl5pPr marL="2286000" lvl="4" indent="-228600" algn="l">
              <a:lnSpc>
                <a:spcPct val="90000"/>
              </a:lnSpc>
              <a:spcBef>
                <a:spcPts val="500"/>
              </a:spcBef>
              <a:spcAft>
                <a:spcPts val="0"/>
              </a:spcAft>
              <a:buClr>
                <a:srgbClr val="888888"/>
              </a:buClr>
              <a:buSzPts val="1900"/>
              <a:buNone/>
              <a:defRPr sz="1900">
                <a:solidFill>
                  <a:srgbClr val="888888"/>
                </a:solidFill>
              </a:defRPr>
            </a:lvl5pPr>
            <a:lvl6pPr marL="2743200" lvl="5" indent="-228600" algn="l">
              <a:lnSpc>
                <a:spcPct val="90000"/>
              </a:lnSpc>
              <a:spcBef>
                <a:spcPts val="500"/>
              </a:spcBef>
              <a:spcAft>
                <a:spcPts val="0"/>
              </a:spcAft>
              <a:buClr>
                <a:srgbClr val="888888"/>
              </a:buClr>
              <a:buSzPts val="1900"/>
              <a:buNone/>
              <a:defRPr sz="1900">
                <a:solidFill>
                  <a:srgbClr val="888888"/>
                </a:solidFill>
              </a:defRPr>
            </a:lvl6pPr>
            <a:lvl7pPr marL="3200400" lvl="6" indent="-228600" algn="l">
              <a:lnSpc>
                <a:spcPct val="90000"/>
              </a:lnSpc>
              <a:spcBef>
                <a:spcPts val="500"/>
              </a:spcBef>
              <a:spcAft>
                <a:spcPts val="0"/>
              </a:spcAft>
              <a:buClr>
                <a:srgbClr val="888888"/>
              </a:buClr>
              <a:buSzPts val="1900"/>
              <a:buNone/>
              <a:defRPr sz="1900">
                <a:solidFill>
                  <a:srgbClr val="888888"/>
                </a:solidFill>
              </a:defRPr>
            </a:lvl7pPr>
            <a:lvl8pPr marL="3657600" lvl="7" indent="-228600" algn="l">
              <a:lnSpc>
                <a:spcPct val="90000"/>
              </a:lnSpc>
              <a:spcBef>
                <a:spcPts val="500"/>
              </a:spcBef>
              <a:spcAft>
                <a:spcPts val="0"/>
              </a:spcAft>
              <a:buClr>
                <a:srgbClr val="888888"/>
              </a:buClr>
              <a:buSzPts val="1900"/>
              <a:buNone/>
              <a:defRPr sz="1900">
                <a:solidFill>
                  <a:srgbClr val="888888"/>
                </a:solidFill>
              </a:defRPr>
            </a:lvl8pPr>
            <a:lvl9pPr marL="4114800" lvl="8" indent="-228600" algn="l">
              <a:lnSpc>
                <a:spcPct val="90000"/>
              </a:lnSpc>
              <a:spcBef>
                <a:spcPts val="500"/>
              </a:spcBef>
              <a:spcAft>
                <a:spcPts val="0"/>
              </a:spcAft>
              <a:buClr>
                <a:srgbClr val="888888"/>
              </a:buClr>
              <a:buSzPts val="1900"/>
              <a:buNone/>
              <a:defRPr sz="1900">
                <a:solidFill>
                  <a:srgbClr val="888888"/>
                </a:solidFill>
              </a:defRPr>
            </a:lvl9pPr>
          </a:lstStyle>
          <a:p>
            <a:endParaRPr/>
          </a:p>
        </p:txBody>
      </p:sp>
      <p:sp>
        <p:nvSpPr>
          <p:cNvPr id="76" name="Google Shape;76;p13"/>
          <p:cNvSpPr txBox="1">
            <a:spLocks noGrp="1"/>
          </p:cNvSpPr>
          <p:nvPr>
            <p:ph type="body" idx="2"/>
          </p:nvPr>
        </p:nvSpPr>
        <p:spPr>
          <a:xfrm>
            <a:off x="314325" y="1376127"/>
            <a:ext cx="11496675" cy="4770148"/>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600"/>
              </a:spcBef>
              <a:spcAft>
                <a:spcPts val="0"/>
              </a:spcAft>
              <a:buClr>
                <a:schemeClr val="accent1"/>
              </a:buClr>
              <a:buSzPts val="22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42900" algn="l">
              <a:lnSpc>
                <a:spcPct val="90000"/>
              </a:lnSpc>
              <a:spcBef>
                <a:spcPts val="600"/>
              </a:spcBef>
              <a:spcAft>
                <a:spcPts val="0"/>
              </a:spcAft>
              <a:buClr>
                <a:schemeClr val="accent1"/>
              </a:buClr>
              <a:buSzPts val="18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debar">
  <p:cSld name="Sidebar">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14326" y="406566"/>
            <a:ext cx="5935646" cy="113943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9" name="Google Shape;79;p14"/>
          <p:cNvGrpSpPr/>
          <p:nvPr/>
        </p:nvGrpSpPr>
        <p:grpSpPr>
          <a:xfrm>
            <a:off x="6400799" y="0"/>
            <a:ext cx="5791201" cy="6167438"/>
            <a:chOff x="6400799" y="0"/>
            <a:chExt cx="5791201" cy="6167438"/>
          </a:xfrm>
        </p:grpSpPr>
        <p:sp>
          <p:nvSpPr>
            <p:cNvPr id="80" name="Google Shape;80;p14"/>
            <p:cNvSpPr/>
            <p:nvPr/>
          </p:nvSpPr>
          <p:spPr>
            <a:xfrm rot="10800000">
              <a:off x="6400799" y="5262274"/>
              <a:ext cx="5791199" cy="905164"/>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chemeClr val="dk2"/>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81" name="Google Shape;81;p14"/>
            <p:cNvSpPr/>
            <p:nvPr/>
          </p:nvSpPr>
          <p:spPr>
            <a:xfrm>
              <a:off x="6400799" y="0"/>
              <a:ext cx="5791201" cy="5553075"/>
            </a:xfrm>
            <a:prstGeom prst="rect">
              <a:avLst/>
            </a:prstGeom>
            <a:solidFill>
              <a:schemeClr val="dk2"/>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gr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4FD3-EB8A-4642-A095-336E8B0EAA0D}"/>
              </a:ext>
            </a:extLst>
          </p:cNvPr>
          <p:cNvSpPr>
            <a:spLocks noGrp="1"/>
          </p:cNvSpPr>
          <p:nvPr>
            <p:ph type="title"/>
          </p:nvPr>
        </p:nvSpPr>
        <p:spPr>
          <a:xfrm>
            <a:off x="314325" y="199176"/>
            <a:ext cx="11496675" cy="814182"/>
          </a:xfrm>
          <a:prstGeom prst="rect">
            <a:avLst/>
          </a:prstGeom>
        </p:spPr>
        <p:txBody>
          <a:bodyPr>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9F086D-C604-EC48-B0C6-66623DD1A186}"/>
              </a:ext>
            </a:extLst>
          </p:cNvPr>
          <p:cNvSpPr>
            <a:spLocks noGrp="1"/>
          </p:cNvSpPr>
          <p:nvPr>
            <p:ph idx="1"/>
          </p:nvPr>
        </p:nvSpPr>
        <p:spPr>
          <a:xfrm>
            <a:off x="314325" y="1263192"/>
            <a:ext cx="11496675" cy="4883083"/>
          </a:xfrm>
          <a:prstGeom prst="rect">
            <a:avLst/>
          </a:prstGeom>
        </p:spPr>
        <p:txBody>
          <a:bodyPr>
            <a:noAutofit/>
          </a:bodyPr>
          <a:lstStyle>
            <a:lvl1pPr marL="339725" indent="-339725">
              <a:lnSpc>
                <a:spcPct val="90000"/>
              </a:lnSpc>
              <a:spcBef>
                <a:spcPts val="1600"/>
              </a:spcBef>
              <a:spcAft>
                <a:spcPts val="600"/>
              </a:spcAft>
              <a:buClr>
                <a:schemeClr val="accent1"/>
              </a:buClr>
              <a:buFont typeface="Arial" panose="020B0604020202020204" pitchFamily="34" charset="0"/>
              <a:buChar char="•"/>
              <a:defRPr>
                <a:solidFill>
                  <a:schemeClr val="tx2"/>
                </a:solidFill>
                <a:latin typeface="Bio Sans" panose="020B0506020202040204" pitchFamily="34" charset="0"/>
              </a:defRPr>
            </a:lvl1pPr>
            <a:lvl2pPr marL="631825" indent="-236538">
              <a:lnSpc>
                <a:spcPct val="100000"/>
              </a:lnSpc>
              <a:spcBef>
                <a:spcPts val="0"/>
              </a:spcBef>
              <a:spcAft>
                <a:spcPts val="600"/>
              </a:spcAft>
              <a:buClr>
                <a:schemeClr val="accent1"/>
              </a:buClr>
              <a:buFont typeface="Arial" panose="020B0604020202020204" pitchFamily="34" charset="0"/>
              <a:buChar char="‒"/>
              <a:defRPr sz="1800">
                <a:solidFill>
                  <a:schemeClr val="tx2"/>
                </a:solidFill>
                <a:latin typeface="Bio Sans" panose="020B0506020202040204" pitchFamily="34" charset="0"/>
              </a:defRPr>
            </a:lvl2pPr>
            <a:lvl3pPr marL="920750" indent="-234950">
              <a:spcAft>
                <a:spcPts val="600"/>
              </a:spcAft>
              <a:buClr>
                <a:schemeClr val="accent1"/>
              </a:buClr>
              <a:buFont typeface="Wingdings" charset="2"/>
              <a:buChar char="§"/>
              <a:tabLst/>
              <a:defRPr baseline="0">
                <a:solidFill>
                  <a:schemeClr val="tx2"/>
                </a:solidFill>
                <a:latin typeface="Bio Sans" panose="020B050602020204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58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red">
  <p:cSld name="DIVIDER - red">
    <p:bg>
      <p:bgPr>
        <a:solidFill>
          <a:schemeClr val="dk1"/>
        </a:solidFill>
        <a:effectLst/>
      </p:bgPr>
    </p:bg>
    <p:spTree>
      <p:nvGrpSpPr>
        <p:cNvPr id="1" name="Shape 90"/>
        <p:cNvGrpSpPr/>
        <p:nvPr/>
      </p:nvGrpSpPr>
      <p:grpSpPr>
        <a:xfrm>
          <a:off x="0" y="0"/>
          <a:ext cx="0" cy="0"/>
          <a:chOff x="0" y="0"/>
          <a:chExt cx="0" cy="0"/>
        </a:xfrm>
      </p:grpSpPr>
      <p:pic>
        <p:nvPicPr>
          <p:cNvPr id="91" name="Google Shape;91;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96149" y="331960"/>
            <a:ext cx="4752424" cy="4003874"/>
          </a:xfrm>
          <a:prstGeom prst="rect">
            <a:avLst/>
          </a:prstGeom>
          <a:noFill/>
          <a:ln>
            <a:noFill/>
          </a:ln>
        </p:spPr>
      </p:pic>
      <p:grpSp>
        <p:nvGrpSpPr>
          <p:cNvPr id="92" name="Google Shape;92;p16"/>
          <p:cNvGrpSpPr/>
          <p:nvPr/>
        </p:nvGrpSpPr>
        <p:grpSpPr>
          <a:xfrm>
            <a:off x="-8709" y="4524103"/>
            <a:ext cx="12200709" cy="2333897"/>
            <a:chOff x="-8709" y="4524103"/>
            <a:chExt cx="12200709" cy="2333897"/>
          </a:xfrm>
        </p:grpSpPr>
        <p:sp>
          <p:nvSpPr>
            <p:cNvPr id="93" name="Google Shape;93;p16"/>
            <p:cNvSpPr/>
            <p:nvPr/>
          </p:nvSpPr>
          <p:spPr>
            <a:xfrm>
              <a:off x="-8709" y="5305425"/>
              <a:ext cx="12200709" cy="1552575"/>
            </a:xfrm>
            <a:prstGeom prst="rect">
              <a:avLst/>
            </a:pr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94" name="Google Shape;94;p16"/>
            <p:cNvSpPr/>
            <p:nvPr/>
          </p:nvSpPr>
          <p:spPr>
            <a:xfrm flipH="1">
              <a:off x="-8709" y="4524103"/>
              <a:ext cx="12200709" cy="984068"/>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grpSp>
      <p:sp>
        <p:nvSpPr>
          <p:cNvPr id="95" name="Google Shape;95;p16"/>
          <p:cNvSpPr txBox="1">
            <a:spLocks noGrp="1"/>
          </p:cNvSpPr>
          <p:nvPr>
            <p:ph type="ctrTitle"/>
          </p:nvPr>
        </p:nvSpPr>
        <p:spPr>
          <a:xfrm>
            <a:off x="765221" y="348455"/>
            <a:ext cx="10207579"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800"/>
              <a:buFont typeface="Arial"/>
              <a:buNone/>
              <a:defRPr sz="3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6"/>
          <p:cNvSpPr txBox="1">
            <a:spLocks noGrp="1"/>
          </p:cNvSpPr>
          <p:nvPr>
            <p:ph type="subTitle" idx="1"/>
          </p:nvPr>
        </p:nvSpPr>
        <p:spPr>
          <a:xfrm>
            <a:off x="765221" y="2491676"/>
            <a:ext cx="10207579"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16"/>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09558" y="322261"/>
            <a:ext cx="95202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8"/>
          <p:cNvSpPr txBox="1">
            <a:spLocks noGrp="1"/>
          </p:cNvSpPr>
          <p:nvPr>
            <p:ph type="body" idx="1"/>
          </p:nvPr>
        </p:nvSpPr>
        <p:spPr>
          <a:xfrm>
            <a:off x="309558" y="1790699"/>
            <a:ext cx="952024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23849" y="320675"/>
            <a:ext cx="940593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0"/>
          <p:cNvSpPr txBox="1">
            <a:spLocks noGrp="1"/>
          </p:cNvSpPr>
          <p:nvPr>
            <p:ph type="body" idx="1"/>
          </p:nvPr>
        </p:nvSpPr>
        <p:spPr>
          <a:xfrm>
            <a:off x="314325" y="1376127"/>
            <a:ext cx="5479893" cy="490697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600"/>
              </a:spcBef>
              <a:spcAft>
                <a:spcPts val="0"/>
              </a:spcAft>
              <a:buClr>
                <a:schemeClr val="accent1"/>
              </a:buClr>
              <a:buSzPts val="28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55600" algn="l">
              <a:lnSpc>
                <a:spcPct val="90000"/>
              </a:lnSpc>
              <a:spcBef>
                <a:spcPts val="600"/>
              </a:spcBef>
              <a:spcAft>
                <a:spcPts val="0"/>
              </a:spcAft>
              <a:buClr>
                <a:schemeClr val="accent1"/>
              </a:buClr>
              <a:buSzPts val="20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0"/>
          <p:cNvSpPr txBox="1">
            <a:spLocks noGrp="1"/>
          </p:cNvSpPr>
          <p:nvPr>
            <p:ph type="body" idx="2"/>
          </p:nvPr>
        </p:nvSpPr>
        <p:spPr>
          <a:xfrm>
            <a:off x="6331107" y="1374618"/>
            <a:ext cx="5479893" cy="490697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600"/>
              </a:spcBef>
              <a:spcAft>
                <a:spcPts val="0"/>
              </a:spcAft>
              <a:buClr>
                <a:schemeClr val="accent1"/>
              </a:buClr>
              <a:buSzPts val="28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55600" algn="l">
              <a:lnSpc>
                <a:spcPct val="90000"/>
              </a:lnSpc>
              <a:spcBef>
                <a:spcPts val="600"/>
              </a:spcBef>
              <a:spcAft>
                <a:spcPts val="0"/>
              </a:spcAft>
              <a:buClr>
                <a:schemeClr val="accent1"/>
              </a:buClr>
              <a:buSzPts val="20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4325" y="202605"/>
            <a:ext cx="11496675" cy="64102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1"/>
          <p:cNvSpPr txBox="1">
            <a:spLocks noGrp="1"/>
          </p:cNvSpPr>
          <p:nvPr>
            <p:ph type="body" idx="1"/>
          </p:nvPr>
        </p:nvSpPr>
        <p:spPr>
          <a:xfrm>
            <a:off x="314325" y="871910"/>
            <a:ext cx="11496675" cy="393525"/>
          </a:xfrm>
          <a:prstGeom prst="rect">
            <a:avLst/>
          </a:prstGeom>
          <a:noFill/>
          <a:ln>
            <a:noFill/>
          </a:ln>
        </p:spPr>
        <p:txBody>
          <a:bodyPr spcFirstLastPara="1" wrap="square" lIns="121925" tIns="0" rIns="121925" bIns="60950" anchor="t" anchorCtr="0">
            <a:norm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400"/>
              <a:buNone/>
              <a:defRPr sz="2400">
                <a:solidFill>
                  <a:srgbClr val="888888"/>
                </a:solidFill>
              </a:defRPr>
            </a:lvl2pPr>
            <a:lvl3pPr marL="1371600" lvl="2" indent="-228600" algn="l">
              <a:lnSpc>
                <a:spcPct val="90000"/>
              </a:lnSpc>
              <a:spcBef>
                <a:spcPts val="500"/>
              </a:spcBef>
              <a:spcAft>
                <a:spcPts val="0"/>
              </a:spcAft>
              <a:buClr>
                <a:srgbClr val="888888"/>
              </a:buClr>
              <a:buSzPts val="2100"/>
              <a:buNone/>
              <a:defRPr sz="2100">
                <a:solidFill>
                  <a:srgbClr val="888888"/>
                </a:solidFill>
              </a:defRPr>
            </a:lvl3pPr>
            <a:lvl4pPr marL="1828800" lvl="3" indent="-228600" algn="l">
              <a:lnSpc>
                <a:spcPct val="90000"/>
              </a:lnSpc>
              <a:spcBef>
                <a:spcPts val="500"/>
              </a:spcBef>
              <a:spcAft>
                <a:spcPts val="0"/>
              </a:spcAft>
              <a:buClr>
                <a:srgbClr val="888888"/>
              </a:buClr>
              <a:buSzPts val="1900"/>
              <a:buNone/>
              <a:defRPr sz="1900">
                <a:solidFill>
                  <a:srgbClr val="888888"/>
                </a:solidFill>
              </a:defRPr>
            </a:lvl4pPr>
            <a:lvl5pPr marL="2286000" lvl="4" indent="-228600" algn="l">
              <a:lnSpc>
                <a:spcPct val="90000"/>
              </a:lnSpc>
              <a:spcBef>
                <a:spcPts val="500"/>
              </a:spcBef>
              <a:spcAft>
                <a:spcPts val="0"/>
              </a:spcAft>
              <a:buClr>
                <a:srgbClr val="888888"/>
              </a:buClr>
              <a:buSzPts val="1900"/>
              <a:buNone/>
              <a:defRPr sz="1900">
                <a:solidFill>
                  <a:srgbClr val="888888"/>
                </a:solidFill>
              </a:defRPr>
            </a:lvl5pPr>
            <a:lvl6pPr marL="2743200" lvl="5" indent="-228600" algn="l">
              <a:lnSpc>
                <a:spcPct val="90000"/>
              </a:lnSpc>
              <a:spcBef>
                <a:spcPts val="500"/>
              </a:spcBef>
              <a:spcAft>
                <a:spcPts val="0"/>
              </a:spcAft>
              <a:buClr>
                <a:srgbClr val="888888"/>
              </a:buClr>
              <a:buSzPts val="1900"/>
              <a:buNone/>
              <a:defRPr sz="1900">
                <a:solidFill>
                  <a:srgbClr val="888888"/>
                </a:solidFill>
              </a:defRPr>
            </a:lvl6pPr>
            <a:lvl7pPr marL="3200400" lvl="6" indent="-228600" algn="l">
              <a:lnSpc>
                <a:spcPct val="90000"/>
              </a:lnSpc>
              <a:spcBef>
                <a:spcPts val="500"/>
              </a:spcBef>
              <a:spcAft>
                <a:spcPts val="0"/>
              </a:spcAft>
              <a:buClr>
                <a:srgbClr val="888888"/>
              </a:buClr>
              <a:buSzPts val="1900"/>
              <a:buNone/>
              <a:defRPr sz="1900">
                <a:solidFill>
                  <a:srgbClr val="888888"/>
                </a:solidFill>
              </a:defRPr>
            </a:lvl7pPr>
            <a:lvl8pPr marL="3657600" lvl="7" indent="-228600" algn="l">
              <a:lnSpc>
                <a:spcPct val="90000"/>
              </a:lnSpc>
              <a:spcBef>
                <a:spcPts val="500"/>
              </a:spcBef>
              <a:spcAft>
                <a:spcPts val="0"/>
              </a:spcAft>
              <a:buClr>
                <a:srgbClr val="888888"/>
              </a:buClr>
              <a:buSzPts val="1900"/>
              <a:buNone/>
              <a:defRPr sz="1900">
                <a:solidFill>
                  <a:srgbClr val="888888"/>
                </a:solidFill>
              </a:defRPr>
            </a:lvl8pPr>
            <a:lvl9pPr marL="4114800" lvl="8" indent="-228600" algn="l">
              <a:lnSpc>
                <a:spcPct val="90000"/>
              </a:lnSpc>
              <a:spcBef>
                <a:spcPts val="500"/>
              </a:spcBef>
              <a:spcAft>
                <a:spcPts val="0"/>
              </a:spcAft>
              <a:buClr>
                <a:srgbClr val="888888"/>
              </a:buClr>
              <a:buSzPts val="1900"/>
              <a:buNone/>
              <a:defRPr sz="1900">
                <a:solidFill>
                  <a:srgbClr val="888888"/>
                </a:solidFill>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314325" y="1263192"/>
            <a:ext cx="11496675" cy="4883083"/>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600"/>
              </a:spcBef>
              <a:spcAft>
                <a:spcPts val="0"/>
              </a:spcAft>
              <a:buClr>
                <a:schemeClr val="accent1"/>
              </a:buClr>
              <a:buSzPts val="22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42900" algn="l">
              <a:lnSpc>
                <a:spcPct val="90000"/>
              </a:lnSpc>
              <a:spcBef>
                <a:spcPts val="600"/>
              </a:spcBef>
              <a:spcAft>
                <a:spcPts val="0"/>
              </a:spcAft>
              <a:buClr>
                <a:schemeClr val="accent1"/>
              </a:buClr>
              <a:buSzPts val="18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20791D0-E971-474C-A482-3AD45DFCDA08}"/>
              </a:ext>
            </a:extLst>
          </p:cNvPr>
          <p:cNvGrpSpPr/>
          <p:nvPr userDrawn="1"/>
        </p:nvGrpSpPr>
        <p:grpSpPr>
          <a:xfrm>
            <a:off x="-8709" y="4524103"/>
            <a:ext cx="12200709" cy="2333897"/>
            <a:chOff x="-8709" y="4524103"/>
            <a:chExt cx="12200709" cy="2333897"/>
          </a:xfrm>
        </p:grpSpPr>
        <p:sp>
          <p:nvSpPr>
            <p:cNvPr id="13" name="Rectangle 12">
              <a:extLst>
                <a:ext uri="{FF2B5EF4-FFF2-40B4-BE49-F238E27FC236}">
                  <a16:creationId xmlns:a16="http://schemas.microsoft.com/office/drawing/2014/main" id="{9619B325-0844-4EFC-9F06-31D27C704AE1}"/>
                </a:ext>
              </a:extLst>
            </p:cNvPr>
            <p:cNvSpPr/>
            <p:nvPr userDrawn="1"/>
          </p:nvSpPr>
          <p:spPr bwMode="auto">
            <a:xfrm>
              <a:off x="-8709" y="5305425"/>
              <a:ext cx="12200709" cy="1552575"/>
            </a:xfrm>
            <a:prstGeom prst="rect">
              <a:avLst/>
            </a:pr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12" name="Freeform: Shape 11">
              <a:extLst>
                <a:ext uri="{FF2B5EF4-FFF2-40B4-BE49-F238E27FC236}">
                  <a16:creationId xmlns:a16="http://schemas.microsoft.com/office/drawing/2014/main" id="{47EC070A-608B-4AA0-B254-D381967D77A7}"/>
                </a:ext>
              </a:extLst>
            </p:cNvPr>
            <p:cNvSpPr/>
            <p:nvPr userDrawn="1"/>
          </p:nvSpPr>
          <p:spPr bwMode="auto">
            <a:xfrm flipH="1">
              <a:off x="-8709" y="4524103"/>
              <a:ext cx="12200709" cy="984068"/>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grpSp>
      <p:pic>
        <p:nvPicPr>
          <p:cNvPr id="8" name="Picture 7" descr="Graphical user interface&#10;&#10;Description automatically generated">
            <a:extLst>
              <a:ext uri="{FF2B5EF4-FFF2-40B4-BE49-F238E27FC236}">
                <a16:creationId xmlns:a16="http://schemas.microsoft.com/office/drawing/2014/main" id="{0B3C8A24-259D-4BD7-8251-32B7CECBD7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41244" y="653275"/>
            <a:ext cx="5631573" cy="5551450"/>
          </a:xfrm>
          <a:prstGeom prst="rect">
            <a:avLst/>
          </a:prstGeom>
        </p:spPr>
      </p:pic>
      <p:sp>
        <p:nvSpPr>
          <p:cNvPr id="2" name="Title 1">
            <a:extLst>
              <a:ext uri="{FF2B5EF4-FFF2-40B4-BE49-F238E27FC236}">
                <a16:creationId xmlns:a16="http://schemas.microsoft.com/office/drawing/2014/main" id="{0456A27C-D07C-8E4A-8DE0-D7616B3E39FD}"/>
              </a:ext>
            </a:extLst>
          </p:cNvPr>
          <p:cNvSpPr>
            <a:spLocks noGrp="1"/>
          </p:cNvSpPr>
          <p:nvPr>
            <p:ph type="ctrTitle"/>
          </p:nvPr>
        </p:nvSpPr>
        <p:spPr>
          <a:xfrm>
            <a:off x="765221" y="348455"/>
            <a:ext cx="8709103" cy="2061711"/>
          </a:xfrm>
          <a:prstGeom prst="rect">
            <a:avLst/>
          </a:prstGeom>
        </p:spPr>
        <p:txBody>
          <a:bodyPr anchor="b">
            <a:normAutofit/>
          </a:bodyPr>
          <a:lstStyle>
            <a:lvl1pPr algn="l">
              <a:defRPr sz="3800" b="0">
                <a:solidFill>
                  <a:schemeClr val="accent1"/>
                </a:solidFill>
                <a:latin typeface="Bio Sans SemiBold" panose="020B060602020204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A54C42A-B245-194E-98F6-E2D6C9389E2B}"/>
              </a:ext>
            </a:extLst>
          </p:cNvPr>
          <p:cNvSpPr>
            <a:spLocks noGrp="1"/>
          </p:cNvSpPr>
          <p:nvPr>
            <p:ph type="subTitle" idx="1"/>
          </p:nvPr>
        </p:nvSpPr>
        <p:spPr>
          <a:xfrm>
            <a:off x="765221" y="2491676"/>
            <a:ext cx="8709103" cy="1524001"/>
          </a:xfrm>
          <a:prstGeom prst="rect">
            <a:avLst/>
          </a:prstGeom>
        </p:spPr>
        <p:txBody>
          <a:bodyPr/>
          <a:lstStyle>
            <a:lvl1pPr marL="0" indent="0" algn="l">
              <a:buNone/>
              <a:defRPr sz="2400">
                <a:solidFill>
                  <a:schemeClr val="accent1"/>
                </a:solidFill>
                <a:latin typeface="Bio Sans" panose="020B0506020202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14011359-BD9E-4966-873C-B21C2BFA9CD6}"/>
              </a:ext>
            </a:extLst>
          </p:cNvPr>
          <p:cNvPicPr>
            <a:picLocks noChangeAspect="1"/>
          </p:cNvPicPr>
          <p:nvPr userDrawn="1"/>
        </p:nvPicPr>
        <p:blipFill>
          <a:blip r:embed="rId3"/>
          <a:srcRect/>
          <a:stretch/>
        </p:blipFill>
        <p:spPr>
          <a:xfrm>
            <a:off x="1001921" y="5626978"/>
            <a:ext cx="2719171" cy="543833"/>
          </a:xfrm>
          <a:prstGeom prst="rect">
            <a:avLst/>
          </a:prstGeom>
        </p:spPr>
      </p:pic>
    </p:spTree>
    <p:extLst>
      <p:ext uri="{BB962C8B-B14F-4D97-AF65-F5344CB8AC3E}">
        <p14:creationId xmlns:p14="http://schemas.microsoft.com/office/powerpoint/2010/main" val="182440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blac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685BA4-CDBC-41A4-95D6-050EA857925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43A6719-4219-4B49-B5A2-1469FCB31433}"/>
              </a:ext>
            </a:extLst>
          </p:cNvPr>
          <p:cNvSpPr>
            <a:spLocks noGrp="1"/>
          </p:cNvSpPr>
          <p:nvPr>
            <p:ph type="ctrTitle"/>
          </p:nvPr>
        </p:nvSpPr>
        <p:spPr>
          <a:xfrm>
            <a:off x="765221" y="348455"/>
            <a:ext cx="10207579" cy="2061711"/>
          </a:xfrm>
          <a:prstGeom prst="rect">
            <a:avLst/>
          </a:prstGeom>
        </p:spPr>
        <p:txBody>
          <a:bodyPr anchor="b">
            <a:normAutofit/>
          </a:bodyPr>
          <a:lstStyle>
            <a:lvl1pPr algn="l">
              <a:defRPr sz="3800" b="0">
                <a:solidFill>
                  <a:schemeClr val="bg1"/>
                </a:solidFill>
                <a:latin typeface="Bio Sans SemiBold" panose="020B0606020202040204" pitchFamily="34" charset="0"/>
                <a:cs typeface="Arial" panose="020B0604020202020204" pitchFamily="34" charset="0"/>
              </a:defRPr>
            </a:lvl1pPr>
          </a:lstStyle>
          <a:p>
            <a:r>
              <a:rPr lang="en-US"/>
              <a:t>Click to edit Master title style</a:t>
            </a:r>
          </a:p>
        </p:txBody>
      </p:sp>
      <p:sp>
        <p:nvSpPr>
          <p:cNvPr id="7" name="Subtitle 2">
            <a:extLst>
              <a:ext uri="{FF2B5EF4-FFF2-40B4-BE49-F238E27FC236}">
                <a16:creationId xmlns:a16="http://schemas.microsoft.com/office/drawing/2014/main" id="{4A782A88-84A6-41EC-8754-7FC3083E62B3}"/>
              </a:ext>
            </a:extLst>
          </p:cNvPr>
          <p:cNvSpPr>
            <a:spLocks noGrp="1"/>
          </p:cNvSpPr>
          <p:nvPr>
            <p:ph type="subTitle" idx="1"/>
          </p:nvPr>
        </p:nvSpPr>
        <p:spPr>
          <a:xfrm>
            <a:off x="765221" y="2491676"/>
            <a:ext cx="10207579" cy="1524001"/>
          </a:xfrm>
          <a:prstGeom prst="rect">
            <a:avLst/>
          </a:prstGeom>
        </p:spPr>
        <p:txBody>
          <a:bodyPr/>
          <a:lstStyle>
            <a:lvl1pPr marL="0" indent="0" algn="l">
              <a:buNone/>
              <a:defRPr sz="2400">
                <a:solidFill>
                  <a:schemeClr val="bg1"/>
                </a:solidFill>
                <a:latin typeface="Bio Sans" panose="020B0506020202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BED7F8F-C0DD-4242-930D-37B1151FF423}"/>
              </a:ext>
            </a:extLst>
          </p:cNvPr>
          <p:cNvPicPr>
            <a:picLocks noChangeAspect="1"/>
          </p:cNvPicPr>
          <p:nvPr userDrawn="1"/>
        </p:nvPicPr>
        <p:blipFill>
          <a:blip r:embed="rId3"/>
          <a:srcRect/>
          <a:stretch/>
        </p:blipFill>
        <p:spPr>
          <a:xfrm>
            <a:off x="1001921" y="5626978"/>
            <a:ext cx="2719171" cy="543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red">
    <p:bg>
      <p:bgPr>
        <a:solidFill>
          <a:schemeClr val="tx2"/>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DB57295D-ED6A-40D0-948A-E4498F7C69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6149" y="331960"/>
            <a:ext cx="4752424" cy="4003874"/>
          </a:xfrm>
          <a:prstGeom prst="rect">
            <a:avLst/>
          </a:prstGeom>
        </p:spPr>
      </p:pic>
      <p:grpSp>
        <p:nvGrpSpPr>
          <p:cNvPr id="8" name="Group 7">
            <a:extLst>
              <a:ext uri="{FF2B5EF4-FFF2-40B4-BE49-F238E27FC236}">
                <a16:creationId xmlns:a16="http://schemas.microsoft.com/office/drawing/2014/main" id="{B0C81780-FD9A-41DD-BA4C-2D4A29DC78DC}"/>
              </a:ext>
            </a:extLst>
          </p:cNvPr>
          <p:cNvGrpSpPr/>
          <p:nvPr userDrawn="1"/>
        </p:nvGrpSpPr>
        <p:grpSpPr>
          <a:xfrm>
            <a:off x="-8709" y="4524103"/>
            <a:ext cx="12200709" cy="2333897"/>
            <a:chOff x="-8709" y="4524103"/>
            <a:chExt cx="12200709" cy="2333897"/>
          </a:xfrm>
        </p:grpSpPr>
        <p:sp>
          <p:nvSpPr>
            <p:cNvPr id="9" name="Rectangle 8">
              <a:extLst>
                <a:ext uri="{FF2B5EF4-FFF2-40B4-BE49-F238E27FC236}">
                  <a16:creationId xmlns:a16="http://schemas.microsoft.com/office/drawing/2014/main" id="{0B4D5326-CBB4-42F9-8810-5A7108E3C34B}"/>
                </a:ext>
              </a:extLst>
            </p:cNvPr>
            <p:cNvSpPr/>
            <p:nvPr userDrawn="1"/>
          </p:nvSpPr>
          <p:spPr bwMode="auto">
            <a:xfrm>
              <a:off x="-8709" y="5305425"/>
              <a:ext cx="12200709" cy="1552575"/>
            </a:xfrm>
            <a:prstGeom prst="rect">
              <a:avLst/>
            </a:pr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10" name="Freeform: Shape 9">
              <a:extLst>
                <a:ext uri="{FF2B5EF4-FFF2-40B4-BE49-F238E27FC236}">
                  <a16:creationId xmlns:a16="http://schemas.microsoft.com/office/drawing/2014/main" id="{B2441223-DA26-46E5-A38C-3B7D4435F003}"/>
                </a:ext>
              </a:extLst>
            </p:cNvPr>
            <p:cNvSpPr/>
            <p:nvPr userDrawn="1"/>
          </p:nvSpPr>
          <p:spPr bwMode="auto">
            <a:xfrm flipH="1">
              <a:off x="-8709" y="4524103"/>
              <a:ext cx="12200709" cy="984068"/>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grpSp>
      <p:sp>
        <p:nvSpPr>
          <p:cNvPr id="11" name="Title 1">
            <a:extLst>
              <a:ext uri="{FF2B5EF4-FFF2-40B4-BE49-F238E27FC236}">
                <a16:creationId xmlns:a16="http://schemas.microsoft.com/office/drawing/2014/main" id="{81CD4BBC-90AC-49B5-8AD1-80B4699D0018}"/>
              </a:ext>
            </a:extLst>
          </p:cNvPr>
          <p:cNvSpPr>
            <a:spLocks noGrp="1"/>
          </p:cNvSpPr>
          <p:nvPr>
            <p:ph type="ctrTitle"/>
          </p:nvPr>
        </p:nvSpPr>
        <p:spPr>
          <a:xfrm>
            <a:off x="765221" y="348455"/>
            <a:ext cx="10207579" cy="2061711"/>
          </a:xfrm>
          <a:prstGeom prst="rect">
            <a:avLst/>
          </a:prstGeom>
        </p:spPr>
        <p:txBody>
          <a:bodyPr anchor="b">
            <a:normAutofit/>
          </a:bodyPr>
          <a:lstStyle>
            <a:lvl1pPr algn="l">
              <a:defRPr sz="3800" b="0">
                <a:solidFill>
                  <a:schemeClr val="bg1"/>
                </a:solidFill>
                <a:latin typeface="Bio Sans SemiBold" panose="020B0606020202040204" pitchFamily="34"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CE15D9BA-C82F-40F9-8524-DCF11548748E}"/>
              </a:ext>
            </a:extLst>
          </p:cNvPr>
          <p:cNvSpPr>
            <a:spLocks noGrp="1"/>
          </p:cNvSpPr>
          <p:nvPr>
            <p:ph type="subTitle" idx="1"/>
          </p:nvPr>
        </p:nvSpPr>
        <p:spPr>
          <a:xfrm>
            <a:off x="765221" y="2491676"/>
            <a:ext cx="10207579" cy="1524001"/>
          </a:xfrm>
          <a:prstGeom prst="rect">
            <a:avLst/>
          </a:prstGeom>
        </p:spPr>
        <p:txBody>
          <a:bodyPr/>
          <a:lstStyle>
            <a:lvl1pPr marL="0" indent="0" algn="l">
              <a:buNone/>
              <a:defRPr sz="2400">
                <a:solidFill>
                  <a:schemeClr val="bg1"/>
                </a:solidFill>
                <a:latin typeface="Bio Sans" panose="020B0506020202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623DAC2D-6F8E-4168-AB77-55BA7E7C316F}"/>
              </a:ext>
            </a:extLst>
          </p:cNvPr>
          <p:cNvPicPr>
            <a:picLocks noChangeAspect="1"/>
          </p:cNvPicPr>
          <p:nvPr userDrawn="1"/>
        </p:nvPicPr>
        <p:blipFill>
          <a:blip r:embed="rId4"/>
          <a:srcRect/>
          <a:stretch/>
        </p:blipFill>
        <p:spPr>
          <a:xfrm>
            <a:off x="1001921" y="5626978"/>
            <a:ext cx="2719171" cy="543833"/>
          </a:xfrm>
          <a:prstGeom prst="rect">
            <a:avLst/>
          </a:prstGeom>
        </p:spPr>
      </p:pic>
    </p:spTree>
    <p:extLst>
      <p:ext uri="{BB962C8B-B14F-4D97-AF65-F5344CB8AC3E}">
        <p14:creationId xmlns:p14="http://schemas.microsoft.com/office/powerpoint/2010/main" val="7236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red faded">
    <p:bg>
      <p:bgPr>
        <a:solidFill>
          <a:schemeClr val="tx2"/>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DB57295D-ED6A-40D0-948A-E4498F7C69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6149" y="331960"/>
            <a:ext cx="4752424" cy="4003874"/>
          </a:xfrm>
          <a:prstGeom prst="rect">
            <a:avLst/>
          </a:prstGeom>
        </p:spPr>
      </p:pic>
      <p:grpSp>
        <p:nvGrpSpPr>
          <p:cNvPr id="8" name="Group 7">
            <a:extLst>
              <a:ext uri="{FF2B5EF4-FFF2-40B4-BE49-F238E27FC236}">
                <a16:creationId xmlns:a16="http://schemas.microsoft.com/office/drawing/2014/main" id="{B0C81780-FD9A-41DD-BA4C-2D4A29DC78DC}"/>
              </a:ext>
            </a:extLst>
          </p:cNvPr>
          <p:cNvGrpSpPr/>
          <p:nvPr userDrawn="1"/>
        </p:nvGrpSpPr>
        <p:grpSpPr>
          <a:xfrm>
            <a:off x="-8709" y="4524103"/>
            <a:ext cx="12200709" cy="2333897"/>
            <a:chOff x="-8709" y="4524103"/>
            <a:chExt cx="12200709" cy="2333897"/>
          </a:xfrm>
        </p:grpSpPr>
        <p:sp>
          <p:nvSpPr>
            <p:cNvPr id="9" name="Rectangle 8">
              <a:extLst>
                <a:ext uri="{FF2B5EF4-FFF2-40B4-BE49-F238E27FC236}">
                  <a16:creationId xmlns:a16="http://schemas.microsoft.com/office/drawing/2014/main" id="{0B4D5326-CBB4-42F9-8810-5A7108E3C34B}"/>
                </a:ext>
              </a:extLst>
            </p:cNvPr>
            <p:cNvSpPr/>
            <p:nvPr userDrawn="1"/>
          </p:nvSpPr>
          <p:spPr bwMode="auto">
            <a:xfrm>
              <a:off x="-8709" y="5305425"/>
              <a:ext cx="12200709" cy="1552575"/>
            </a:xfrm>
            <a:prstGeom prst="rect">
              <a:avLst/>
            </a:pr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10" name="Freeform: Shape 9">
              <a:extLst>
                <a:ext uri="{FF2B5EF4-FFF2-40B4-BE49-F238E27FC236}">
                  <a16:creationId xmlns:a16="http://schemas.microsoft.com/office/drawing/2014/main" id="{B2441223-DA26-46E5-A38C-3B7D4435F003}"/>
                </a:ext>
              </a:extLst>
            </p:cNvPr>
            <p:cNvSpPr/>
            <p:nvPr userDrawn="1"/>
          </p:nvSpPr>
          <p:spPr bwMode="auto">
            <a:xfrm flipH="1">
              <a:off x="-8709" y="4524103"/>
              <a:ext cx="12200709" cy="984068"/>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grpSp>
      <p:sp>
        <p:nvSpPr>
          <p:cNvPr id="11" name="Title 1">
            <a:extLst>
              <a:ext uri="{FF2B5EF4-FFF2-40B4-BE49-F238E27FC236}">
                <a16:creationId xmlns:a16="http://schemas.microsoft.com/office/drawing/2014/main" id="{81CD4BBC-90AC-49B5-8AD1-80B4699D0018}"/>
              </a:ext>
            </a:extLst>
          </p:cNvPr>
          <p:cNvSpPr>
            <a:spLocks noGrp="1"/>
          </p:cNvSpPr>
          <p:nvPr>
            <p:ph type="ctrTitle"/>
          </p:nvPr>
        </p:nvSpPr>
        <p:spPr>
          <a:xfrm>
            <a:off x="765221" y="348455"/>
            <a:ext cx="10207579" cy="2061711"/>
          </a:xfrm>
          <a:prstGeom prst="rect">
            <a:avLst/>
          </a:prstGeom>
        </p:spPr>
        <p:txBody>
          <a:bodyPr anchor="b">
            <a:normAutofit/>
          </a:bodyPr>
          <a:lstStyle>
            <a:lvl1pPr algn="l">
              <a:defRPr sz="3800" b="0">
                <a:solidFill>
                  <a:schemeClr val="bg1"/>
                </a:solidFill>
                <a:latin typeface="Bio Sans SemiBold" panose="020B0606020202040204" pitchFamily="34"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CE15D9BA-C82F-40F9-8524-DCF11548748E}"/>
              </a:ext>
            </a:extLst>
          </p:cNvPr>
          <p:cNvSpPr>
            <a:spLocks noGrp="1"/>
          </p:cNvSpPr>
          <p:nvPr>
            <p:ph type="subTitle" idx="1"/>
          </p:nvPr>
        </p:nvSpPr>
        <p:spPr>
          <a:xfrm>
            <a:off x="765221" y="2491676"/>
            <a:ext cx="10207579" cy="1524001"/>
          </a:xfrm>
          <a:prstGeom prst="rect">
            <a:avLst/>
          </a:prstGeom>
        </p:spPr>
        <p:txBody>
          <a:bodyPr/>
          <a:lstStyle>
            <a:lvl1pPr marL="0" indent="0" algn="l">
              <a:buNone/>
              <a:defRPr sz="2400">
                <a:solidFill>
                  <a:schemeClr val="bg1"/>
                </a:solidFill>
                <a:latin typeface="Bio Sans" panose="020B0506020202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623DAC2D-6F8E-4168-AB77-55BA7E7C316F}"/>
              </a:ext>
            </a:extLst>
          </p:cNvPr>
          <p:cNvPicPr>
            <a:picLocks noChangeAspect="1"/>
          </p:cNvPicPr>
          <p:nvPr userDrawn="1"/>
        </p:nvPicPr>
        <p:blipFill>
          <a:blip r:embed="rId4"/>
          <a:srcRect/>
          <a:stretch/>
        </p:blipFill>
        <p:spPr>
          <a:xfrm>
            <a:off x="1001921" y="5626978"/>
            <a:ext cx="2719171" cy="543833"/>
          </a:xfrm>
          <a:prstGeom prst="rect">
            <a:avLst/>
          </a:prstGeom>
        </p:spPr>
      </p:pic>
    </p:spTree>
    <p:extLst>
      <p:ext uri="{BB962C8B-B14F-4D97-AF65-F5344CB8AC3E}">
        <p14:creationId xmlns:p14="http://schemas.microsoft.com/office/powerpoint/2010/main" val="283367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blue photo">
    <p:bg>
      <p:bgPr>
        <a:solidFill>
          <a:schemeClr val="accent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C81780-FD9A-41DD-BA4C-2D4A29DC78DC}"/>
              </a:ext>
            </a:extLst>
          </p:cNvPr>
          <p:cNvGrpSpPr/>
          <p:nvPr userDrawn="1"/>
        </p:nvGrpSpPr>
        <p:grpSpPr>
          <a:xfrm>
            <a:off x="-8709" y="4524103"/>
            <a:ext cx="12200709" cy="2333897"/>
            <a:chOff x="-8709" y="4524103"/>
            <a:chExt cx="12200709" cy="2333897"/>
          </a:xfrm>
        </p:grpSpPr>
        <p:sp>
          <p:nvSpPr>
            <p:cNvPr id="9" name="Rectangle 8">
              <a:extLst>
                <a:ext uri="{FF2B5EF4-FFF2-40B4-BE49-F238E27FC236}">
                  <a16:creationId xmlns:a16="http://schemas.microsoft.com/office/drawing/2014/main" id="{0B4D5326-CBB4-42F9-8810-5A7108E3C34B}"/>
                </a:ext>
              </a:extLst>
            </p:cNvPr>
            <p:cNvSpPr/>
            <p:nvPr userDrawn="1"/>
          </p:nvSpPr>
          <p:spPr bwMode="auto">
            <a:xfrm>
              <a:off x="-8709" y="5305425"/>
              <a:ext cx="12200709" cy="1552575"/>
            </a:xfrm>
            <a:prstGeom prst="rect">
              <a:avLst/>
            </a:pr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10" name="Freeform: Shape 9">
              <a:extLst>
                <a:ext uri="{FF2B5EF4-FFF2-40B4-BE49-F238E27FC236}">
                  <a16:creationId xmlns:a16="http://schemas.microsoft.com/office/drawing/2014/main" id="{B2441223-DA26-46E5-A38C-3B7D4435F003}"/>
                </a:ext>
              </a:extLst>
            </p:cNvPr>
            <p:cNvSpPr/>
            <p:nvPr userDrawn="1"/>
          </p:nvSpPr>
          <p:spPr bwMode="auto">
            <a:xfrm flipH="1">
              <a:off x="-8709" y="4524103"/>
              <a:ext cx="12200709" cy="984068"/>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grpSp>
      <p:pic>
        <p:nvPicPr>
          <p:cNvPr id="4" name="Picture 3" descr="A picture containing text, person, indoor&#10;&#10;Description automatically generated">
            <a:extLst>
              <a:ext uri="{FF2B5EF4-FFF2-40B4-BE49-F238E27FC236}">
                <a16:creationId xmlns:a16="http://schemas.microsoft.com/office/drawing/2014/main" id="{638094D2-455D-447D-B0C3-2D078F3D142B}"/>
              </a:ext>
            </a:extLst>
          </p:cNvPr>
          <p:cNvPicPr>
            <a:picLocks noChangeAspect="1"/>
          </p:cNvPicPr>
          <p:nvPr userDrawn="1"/>
        </p:nvPicPr>
        <p:blipFill>
          <a:blip r:embed="rId2"/>
          <a:stretch>
            <a:fillRect/>
          </a:stretch>
        </p:blipFill>
        <p:spPr>
          <a:xfrm>
            <a:off x="7950743" y="853376"/>
            <a:ext cx="4038600" cy="4800600"/>
          </a:xfrm>
          <a:prstGeom prst="rect">
            <a:avLst/>
          </a:prstGeom>
        </p:spPr>
      </p:pic>
      <p:sp>
        <p:nvSpPr>
          <p:cNvPr id="11" name="Title 1">
            <a:extLst>
              <a:ext uri="{FF2B5EF4-FFF2-40B4-BE49-F238E27FC236}">
                <a16:creationId xmlns:a16="http://schemas.microsoft.com/office/drawing/2014/main" id="{DD3EF32A-004C-4A16-A16A-9A870340D6CD}"/>
              </a:ext>
            </a:extLst>
          </p:cNvPr>
          <p:cNvSpPr>
            <a:spLocks noGrp="1"/>
          </p:cNvSpPr>
          <p:nvPr>
            <p:ph type="ctrTitle"/>
          </p:nvPr>
        </p:nvSpPr>
        <p:spPr>
          <a:xfrm>
            <a:off x="765221" y="348455"/>
            <a:ext cx="7500593" cy="2061711"/>
          </a:xfrm>
          <a:prstGeom prst="rect">
            <a:avLst/>
          </a:prstGeom>
        </p:spPr>
        <p:txBody>
          <a:bodyPr anchor="b">
            <a:normAutofit/>
          </a:bodyPr>
          <a:lstStyle>
            <a:lvl1pPr algn="l">
              <a:defRPr sz="3800" b="0">
                <a:solidFill>
                  <a:schemeClr val="bg1"/>
                </a:solidFill>
                <a:latin typeface="Bio Sans SemiBold" panose="020B0606020202040204" pitchFamily="34"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DA58CF00-F428-44A4-8680-0218FA426C54}"/>
              </a:ext>
            </a:extLst>
          </p:cNvPr>
          <p:cNvSpPr>
            <a:spLocks noGrp="1"/>
          </p:cNvSpPr>
          <p:nvPr>
            <p:ph type="subTitle" idx="1"/>
          </p:nvPr>
        </p:nvSpPr>
        <p:spPr>
          <a:xfrm>
            <a:off x="765221" y="2491676"/>
            <a:ext cx="7500593" cy="1524001"/>
          </a:xfrm>
          <a:prstGeom prst="rect">
            <a:avLst/>
          </a:prstGeom>
        </p:spPr>
        <p:txBody>
          <a:bodyPr/>
          <a:lstStyle>
            <a:lvl1pPr marL="0" indent="0" algn="l">
              <a:buNone/>
              <a:defRPr sz="2400">
                <a:solidFill>
                  <a:schemeClr val="bg1"/>
                </a:solidFill>
                <a:latin typeface="Bio Sans" panose="020B0506020202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1183A9C8-7C2E-4345-B57C-A254347612C7}"/>
              </a:ext>
            </a:extLst>
          </p:cNvPr>
          <p:cNvPicPr>
            <a:picLocks noChangeAspect="1"/>
          </p:cNvPicPr>
          <p:nvPr userDrawn="1"/>
        </p:nvPicPr>
        <p:blipFill>
          <a:blip r:embed="rId3"/>
          <a:srcRect/>
          <a:stretch/>
        </p:blipFill>
        <p:spPr>
          <a:xfrm>
            <a:off x="1001921" y="5626978"/>
            <a:ext cx="2719171" cy="543833"/>
          </a:xfrm>
          <a:prstGeom prst="rect">
            <a:avLst/>
          </a:prstGeom>
        </p:spPr>
      </p:pic>
    </p:spTree>
    <p:extLst>
      <p:ext uri="{BB962C8B-B14F-4D97-AF65-F5344CB8AC3E}">
        <p14:creationId xmlns:p14="http://schemas.microsoft.com/office/powerpoint/2010/main" val="33408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Portal Guard">
    <p:bg>
      <p:bgPr>
        <a:solidFill>
          <a:schemeClr val="accent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C81780-FD9A-41DD-BA4C-2D4A29DC78DC}"/>
              </a:ext>
            </a:extLst>
          </p:cNvPr>
          <p:cNvGrpSpPr/>
          <p:nvPr userDrawn="1"/>
        </p:nvGrpSpPr>
        <p:grpSpPr>
          <a:xfrm>
            <a:off x="-8709" y="4524103"/>
            <a:ext cx="12200709" cy="2333897"/>
            <a:chOff x="-8709" y="4524103"/>
            <a:chExt cx="12200709" cy="2333897"/>
          </a:xfrm>
        </p:grpSpPr>
        <p:sp>
          <p:nvSpPr>
            <p:cNvPr id="9" name="Rectangle 8">
              <a:extLst>
                <a:ext uri="{FF2B5EF4-FFF2-40B4-BE49-F238E27FC236}">
                  <a16:creationId xmlns:a16="http://schemas.microsoft.com/office/drawing/2014/main" id="{0B4D5326-CBB4-42F9-8810-5A7108E3C34B}"/>
                </a:ext>
              </a:extLst>
            </p:cNvPr>
            <p:cNvSpPr/>
            <p:nvPr userDrawn="1"/>
          </p:nvSpPr>
          <p:spPr bwMode="auto">
            <a:xfrm>
              <a:off x="-8709" y="5305425"/>
              <a:ext cx="12200709" cy="1552575"/>
            </a:xfrm>
            <a:prstGeom prst="rect">
              <a:avLst/>
            </a:pr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10" name="Freeform: Shape 9">
              <a:extLst>
                <a:ext uri="{FF2B5EF4-FFF2-40B4-BE49-F238E27FC236}">
                  <a16:creationId xmlns:a16="http://schemas.microsoft.com/office/drawing/2014/main" id="{B2441223-DA26-46E5-A38C-3B7D4435F003}"/>
                </a:ext>
              </a:extLst>
            </p:cNvPr>
            <p:cNvSpPr/>
            <p:nvPr userDrawn="1"/>
          </p:nvSpPr>
          <p:spPr bwMode="auto">
            <a:xfrm flipH="1">
              <a:off x="-8709" y="4524103"/>
              <a:ext cx="12200709" cy="984068"/>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grpSp>
      <p:pic>
        <p:nvPicPr>
          <p:cNvPr id="4" name="Picture 3">
            <a:extLst>
              <a:ext uri="{FF2B5EF4-FFF2-40B4-BE49-F238E27FC236}">
                <a16:creationId xmlns:a16="http://schemas.microsoft.com/office/drawing/2014/main" id="{638094D2-455D-447D-B0C3-2D078F3D14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72595" y="1349829"/>
            <a:ext cx="4419405" cy="4158342"/>
          </a:xfrm>
          <a:prstGeom prst="rect">
            <a:avLst/>
          </a:prstGeom>
        </p:spPr>
      </p:pic>
      <p:sp>
        <p:nvSpPr>
          <p:cNvPr id="11" name="Title 1">
            <a:extLst>
              <a:ext uri="{FF2B5EF4-FFF2-40B4-BE49-F238E27FC236}">
                <a16:creationId xmlns:a16="http://schemas.microsoft.com/office/drawing/2014/main" id="{8952ADAB-A3F4-4888-B1BF-7D187142A60B}"/>
              </a:ext>
            </a:extLst>
          </p:cNvPr>
          <p:cNvSpPr>
            <a:spLocks noGrp="1"/>
          </p:cNvSpPr>
          <p:nvPr>
            <p:ph type="ctrTitle"/>
          </p:nvPr>
        </p:nvSpPr>
        <p:spPr>
          <a:xfrm>
            <a:off x="765221" y="348455"/>
            <a:ext cx="7500593" cy="2061711"/>
          </a:xfrm>
          <a:prstGeom prst="rect">
            <a:avLst/>
          </a:prstGeom>
        </p:spPr>
        <p:txBody>
          <a:bodyPr anchor="b">
            <a:normAutofit/>
          </a:bodyPr>
          <a:lstStyle>
            <a:lvl1pPr algn="l">
              <a:defRPr sz="3800" b="0">
                <a:solidFill>
                  <a:schemeClr val="bg1"/>
                </a:solidFill>
                <a:latin typeface="Bio Sans SemiBold" panose="020B0606020202040204" pitchFamily="34"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70ED0197-8B50-4070-8C7E-E9BC62F5A047}"/>
              </a:ext>
            </a:extLst>
          </p:cNvPr>
          <p:cNvSpPr>
            <a:spLocks noGrp="1"/>
          </p:cNvSpPr>
          <p:nvPr>
            <p:ph type="subTitle" idx="1"/>
          </p:nvPr>
        </p:nvSpPr>
        <p:spPr>
          <a:xfrm>
            <a:off x="765221" y="2491676"/>
            <a:ext cx="7500593" cy="1524001"/>
          </a:xfrm>
          <a:prstGeom prst="rect">
            <a:avLst/>
          </a:prstGeom>
        </p:spPr>
        <p:txBody>
          <a:bodyPr/>
          <a:lstStyle>
            <a:lvl1pPr marL="0" indent="0" algn="l">
              <a:buNone/>
              <a:defRPr sz="2400">
                <a:solidFill>
                  <a:schemeClr val="bg1"/>
                </a:solidFill>
                <a:latin typeface="Bio Sans" panose="020B0506020202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a:extLst>
              <a:ext uri="{FF2B5EF4-FFF2-40B4-BE49-F238E27FC236}">
                <a16:creationId xmlns:a16="http://schemas.microsoft.com/office/drawing/2014/main" id="{2DE13F95-81EF-4947-AD05-0DDE4D2E677A}"/>
              </a:ext>
            </a:extLst>
          </p:cNvPr>
          <p:cNvPicPr>
            <a:picLocks noChangeAspect="1"/>
          </p:cNvPicPr>
          <p:nvPr userDrawn="1"/>
        </p:nvPicPr>
        <p:blipFill>
          <a:blip r:embed="rId3"/>
          <a:srcRect/>
          <a:stretch/>
        </p:blipFill>
        <p:spPr>
          <a:xfrm>
            <a:off x="1001921" y="5626978"/>
            <a:ext cx="2719171" cy="543833"/>
          </a:xfrm>
          <a:prstGeom prst="rect">
            <a:avLst/>
          </a:prstGeom>
        </p:spPr>
      </p:pic>
    </p:spTree>
    <p:extLst>
      <p:ext uri="{BB962C8B-B14F-4D97-AF65-F5344CB8AC3E}">
        <p14:creationId xmlns:p14="http://schemas.microsoft.com/office/powerpoint/2010/main" val="5699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4FD3-EB8A-4642-A095-336E8B0EAA0D}"/>
              </a:ext>
            </a:extLst>
          </p:cNvPr>
          <p:cNvSpPr>
            <a:spLocks noGrp="1"/>
          </p:cNvSpPr>
          <p:nvPr>
            <p:ph type="title"/>
          </p:nvPr>
        </p:nvSpPr>
        <p:spPr>
          <a:xfrm>
            <a:off x="314325" y="199176"/>
            <a:ext cx="11496675" cy="814182"/>
          </a:xfrm>
          <a:prstGeom prst="rect">
            <a:avLst/>
          </a:prstGeom>
        </p:spPr>
        <p:txBody>
          <a:bodyPr>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9F086D-C604-EC48-B0C6-66623DD1A186}"/>
              </a:ext>
            </a:extLst>
          </p:cNvPr>
          <p:cNvSpPr>
            <a:spLocks noGrp="1"/>
          </p:cNvSpPr>
          <p:nvPr>
            <p:ph idx="1"/>
          </p:nvPr>
        </p:nvSpPr>
        <p:spPr>
          <a:xfrm>
            <a:off x="314325" y="1263192"/>
            <a:ext cx="11496675" cy="4883083"/>
          </a:xfrm>
          <a:prstGeom prst="rect">
            <a:avLst/>
          </a:prstGeom>
        </p:spPr>
        <p:txBody>
          <a:bodyPr>
            <a:noAutofit/>
          </a:bodyPr>
          <a:lstStyle>
            <a:lvl1pPr marL="339725" indent="-339725">
              <a:lnSpc>
                <a:spcPct val="90000"/>
              </a:lnSpc>
              <a:spcBef>
                <a:spcPts val="1600"/>
              </a:spcBef>
              <a:spcAft>
                <a:spcPts val="600"/>
              </a:spcAft>
              <a:buClr>
                <a:schemeClr val="accent1"/>
              </a:buClr>
              <a:buFont typeface="Arial" panose="020B0604020202020204" pitchFamily="34" charset="0"/>
              <a:buChar char="•"/>
              <a:defRPr>
                <a:solidFill>
                  <a:schemeClr val="tx2"/>
                </a:solidFill>
                <a:latin typeface="Bio Sans" panose="020B0506020202040204" pitchFamily="34" charset="0"/>
              </a:defRPr>
            </a:lvl1pPr>
            <a:lvl2pPr marL="631825" indent="-236538">
              <a:lnSpc>
                <a:spcPct val="100000"/>
              </a:lnSpc>
              <a:spcBef>
                <a:spcPts val="0"/>
              </a:spcBef>
              <a:spcAft>
                <a:spcPts val="600"/>
              </a:spcAft>
              <a:buClr>
                <a:schemeClr val="accent1"/>
              </a:buClr>
              <a:buFont typeface="Arial" panose="020B0604020202020204" pitchFamily="34" charset="0"/>
              <a:buChar char="‒"/>
              <a:defRPr sz="1800">
                <a:solidFill>
                  <a:schemeClr val="tx2"/>
                </a:solidFill>
                <a:latin typeface="Bio Sans" panose="020B0506020202040204" pitchFamily="34" charset="0"/>
              </a:defRPr>
            </a:lvl2pPr>
            <a:lvl3pPr marL="920750" indent="-234950">
              <a:spcAft>
                <a:spcPts val="600"/>
              </a:spcAft>
              <a:buClr>
                <a:schemeClr val="accent1"/>
              </a:buClr>
              <a:buFont typeface="Wingdings" charset="2"/>
              <a:buChar char="§"/>
              <a:tabLst/>
              <a:defRPr baseline="0">
                <a:solidFill>
                  <a:schemeClr val="tx2"/>
                </a:solidFill>
                <a:latin typeface="Bio Sans" panose="020B0506020202040204" pitchFamily="34" charset="0"/>
              </a:defRPr>
            </a:lvl3pPr>
          </a:lstStyle>
          <a:p>
            <a:pPr lvl="0"/>
            <a:r>
              <a:rPr lang="en-US"/>
              <a:t>Click to edit Master text styles</a:t>
            </a:r>
          </a:p>
          <a:p>
            <a:pPr lvl="1"/>
            <a:r>
              <a:rPr lang="en-US"/>
              <a:t>Second level</a:t>
            </a:r>
          </a:p>
          <a:p>
            <a:pPr lvl="2"/>
            <a:r>
              <a:rPr lang="en-US"/>
              <a:t>Third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4FD3-EB8A-4642-A095-336E8B0EAA0D}"/>
              </a:ext>
            </a:extLst>
          </p:cNvPr>
          <p:cNvSpPr>
            <a:spLocks noGrp="1"/>
          </p:cNvSpPr>
          <p:nvPr>
            <p:ph type="title"/>
          </p:nvPr>
        </p:nvSpPr>
        <p:spPr>
          <a:xfrm>
            <a:off x="314325" y="202605"/>
            <a:ext cx="11496675" cy="641023"/>
          </a:xfrm>
          <a:prstGeom prst="rect">
            <a:avLst/>
          </a:prstGeom>
        </p:spPr>
        <p:txBody>
          <a:bodyPr anchor="b" anchorCtr="0">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sp>
        <p:nvSpPr>
          <p:cNvPr id="7" name="Text Placeholder 2"/>
          <p:cNvSpPr>
            <a:spLocks noGrp="1"/>
          </p:cNvSpPr>
          <p:nvPr>
            <p:ph type="body" idx="13"/>
          </p:nvPr>
        </p:nvSpPr>
        <p:spPr>
          <a:xfrm>
            <a:off x="314325" y="871910"/>
            <a:ext cx="11496675" cy="393525"/>
          </a:xfrm>
          <a:prstGeom prst="rect">
            <a:avLst/>
          </a:prstGeom>
        </p:spPr>
        <p:txBody>
          <a:bodyPr lIns="121935" tIns="0" rIns="121935" bIns="60968" anchor="t" anchorCtr="0"/>
          <a:lstStyle>
            <a:lvl1pPr marL="0" indent="0" algn="l">
              <a:buNone/>
              <a:defRPr sz="1800" i="0" spc="0" baseline="0">
                <a:solidFill>
                  <a:schemeClr val="accent1"/>
                </a:solidFill>
                <a:latin typeface="Bio Sans" panose="020B0506020202040204" pitchFamily="34" charset="0"/>
                <a:cs typeface="Arial" panose="020B0604020202020204" pitchFamily="34" charset="0"/>
              </a:defRPr>
            </a:lvl1pPr>
            <a:lvl2pPr marL="609676" indent="0">
              <a:buNone/>
              <a:defRPr sz="2400">
                <a:solidFill>
                  <a:schemeClr val="tx1">
                    <a:tint val="75000"/>
                  </a:schemeClr>
                </a:solidFill>
              </a:defRPr>
            </a:lvl2pPr>
            <a:lvl3pPr marL="1219352" indent="0">
              <a:buNone/>
              <a:defRPr sz="2100">
                <a:solidFill>
                  <a:schemeClr val="tx1">
                    <a:tint val="75000"/>
                  </a:schemeClr>
                </a:solidFill>
              </a:defRPr>
            </a:lvl3pPr>
            <a:lvl4pPr marL="1829029" indent="0">
              <a:buNone/>
              <a:defRPr sz="1900">
                <a:solidFill>
                  <a:schemeClr val="tx1">
                    <a:tint val="75000"/>
                  </a:schemeClr>
                </a:solidFill>
              </a:defRPr>
            </a:lvl4pPr>
            <a:lvl5pPr marL="2438705" indent="0">
              <a:buNone/>
              <a:defRPr sz="1900">
                <a:solidFill>
                  <a:schemeClr val="tx1">
                    <a:tint val="75000"/>
                  </a:schemeClr>
                </a:solidFill>
              </a:defRPr>
            </a:lvl5pPr>
            <a:lvl6pPr marL="3048381" indent="0">
              <a:buNone/>
              <a:defRPr sz="1900">
                <a:solidFill>
                  <a:schemeClr val="tx1">
                    <a:tint val="75000"/>
                  </a:schemeClr>
                </a:solidFill>
              </a:defRPr>
            </a:lvl6pPr>
            <a:lvl7pPr marL="3658057" indent="0">
              <a:buNone/>
              <a:defRPr sz="1900">
                <a:solidFill>
                  <a:schemeClr val="tx1">
                    <a:tint val="75000"/>
                  </a:schemeClr>
                </a:solidFill>
              </a:defRPr>
            </a:lvl7pPr>
            <a:lvl8pPr marL="4267733" indent="0">
              <a:buNone/>
              <a:defRPr sz="1900">
                <a:solidFill>
                  <a:schemeClr val="tx1">
                    <a:tint val="75000"/>
                  </a:schemeClr>
                </a:solidFill>
              </a:defRPr>
            </a:lvl8pPr>
            <a:lvl9pPr marL="4877410" indent="0">
              <a:buNone/>
              <a:defRPr sz="1900">
                <a:solidFill>
                  <a:schemeClr val="tx1">
                    <a:tint val="75000"/>
                  </a:schemeClr>
                </a:solidFill>
              </a:defRPr>
            </a:lvl9pPr>
          </a:lstStyle>
          <a:p>
            <a:pPr lvl="0"/>
            <a:r>
              <a:rPr lang="en-US"/>
              <a:t>Click to edit Master text styles</a:t>
            </a:r>
          </a:p>
        </p:txBody>
      </p:sp>
      <p:sp>
        <p:nvSpPr>
          <p:cNvPr id="5" name="Content Placeholder 2">
            <a:extLst>
              <a:ext uri="{FF2B5EF4-FFF2-40B4-BE49-F238E27FC236}">
                <a16:creationId xmlns:a16="http://schemas.microsoft.com/office/drawing/2014/main" id="{EDDCC597-E51B-4624-9495-277436F8DC52}"/>
              </a:ext>
            </a:extLst>
          </p:cNvPr>
          <p:cNvSpPr>
            <a:spLocks noGrp="1"/>
          </p:cNvSpPr>
          <p:nvPr>
            <p:ph idx="1"/>
          </p:nvPr>
        </p:nvSpPr>
        <p:spPr>
          <a:xfrm>
            <a:off x="314325" y="1376127"/>
            <a:ext cx="11496675" cy="4770148"/>
          </a:xfrm>
          <a:prstGeom prst="rect">
            <a:avLst/>
          </a:prstGeom>
        </p:spPr>
        <p:txBody>
          <a:bodyPr>
            <a:noAutofit/>
          </a:bodyPr>
          <a:lstStyle>
            <a:lvl1pPr marL="339725" indent="-339725">
              <a:lnSpc>
                <a:spcPct val="90000"/>
              </a:lnSpc>
              <a:spcBef>
                <a:spcPts val="1600"/>
              </a:spcBef>
              <a:spcAft>
                <a:spcPts val="600"/>
              </a:spcAft>
              <a:buClr>
                <a:schemeClr val="accent1"/>
              </a:buClr>
              <a:buFont typeface="Arial" panose="020B0604020202020204" pitchFamily="34" charset="0"/>
              <a:buChar char="•"/>
              <a:defRPr>
                <a:solidFill>
                  <a:schemeClr val="tx2"/>
                </a:solidFill>
                <a:latin typeface="Bio Sans" panose="020B0506020202040204" pitchFamily="34" charset="0"/>
              </a:defRPr>
            </a:lvl1pPr>
            <a:lvl2pPr marL="631825" indent="-236538">
              <a:lnSpc>
                <a:spcPct val="100000"/>
              </a:lnSpc>
              <a:spcBef>
                <a:spcPts val="0"/>
              </a:spcBef>
              <a:spcAft>
                <a:spcPts val="600"/>
              </a:spcAft>
              <a:buClr>
                <a:schemeClr val="accent1"/>
              </a:buClr>
              <a:buFont typeface="Arial" panose="020B0604020202020204" pitchFamily="34" charset="0"/>
              <a:buChar char="‒"/>
              <a:defRPr sz="1800">
                <a:solidFill>
                  <a:schemeClr val="tx2"/>
                </a:solidFill>
                <a:latin typeface="Bio Sans" panose="020B0506020202040204" pitchFamily="34" charset="0"/>
              </a:defRPr>
            </a:lvl2pPr>
            <a:lvl3pPr marL="920750" indent="-234950">
              <a:spcAft>
                <a:spcPts val="600"/>
              </a:spcAft>
              <a:buClr>
                <a:schemeClr val="accent1"/>
              </a:buClr>
              <a:buFont typeface="Wingdings" charset="2"/>
              <a:buChar char="§"/>
              <a:tabLst/>
              <a:defRPr baseline="0">
                <a:solidFill>
                  <a:schemeClr val="tx2"/>
                </a:solidFill>
                <a:latin typeface="Bio Sans" panose="020B050602020204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1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B33E1-4120-440E-B0EA-34D8A94D7367}"/>
              </a:ext>
            </a:extLst>
          </p:cNvPr>
          <p:cNvSpPr>
            <a:spLocks noGrp="1"/>
          </p:cNvSpPr>
          <p:nvPr>
            <p:ph type="title"/>
          </p:nvPr>
        </p:nvSpPr>
        <p:spPr>
          <a:xfrm>
            <a:off x="314325" y="202605"/>
            <a:ext cx="11496675" cy="641023"/>
          </a:xfrm>
          <a:prstGeom prst="rect">
            <a:avLst/>
          </a:prstGeom>
        </p:spPr>
        <p:txBody>
          <a:bodyPr anchor="b" anchorCtr="0">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C8314231-5559-478D-82BE-0728D7C0D2C3}"/>
              </a:ext>
            </a:extLst>
          </p:cNvPr>
          <p:cNvSpPr>
            <a:spLocks noGrp="1"/>
          </p:cNvSpPr>
          <p:nvPr>
            <p:ph type="body" idx="13"/>
          </p:nvPr>
        </p:nvSpPr>
        <p:spPr>
          <a:xfrm>
            <a:off x="314325" y="871910"/>
            <a:ext cx="11496675" cy="393525"/>
          </a:xfrm>
          <a:prstGeom prst="rect">
            <a:avLst/>
          </a:prstGeom>
        </p:spPr>
        <p:txBody>
          <a:bodyPr lIns="121935" tIns="0" rIns="121935" bIns="60968" anchor="t" anchorCtr="0"/>
          <a:lstStyle>
            <a:lvl1pPr marL="0" indent="0" algn="l">
              <a:buNone/>
              <a:defRPr sz="1800" i="0" spc="0" baseline="0">
                <a:solidFill>
                  <a:schemeClr val="accent1"/>
                </a:solidFill>
                <a:latin typeface="Bio Sans" panose="020B0506020202040204" pitchFamily="34" charset="0"/>
                <a:cs typeface="Arial" panose="020B0604020202020204" pitchFamily="34" charset="0"/>
              </a:defRPr>
            </a:lvl1pPr>
            <a:lvl2pPr marL="609676" indent="0">
              <a:buNone/>
              <a:defRPr sz="2400">
                <a:solidFill>
                  <a:schemeClr val="tx1">
                    <a:tint val="75000"/>
                  </a:schemeClr>
                </a:solidFill>
              </a:defRPr>
            </a:lvl2pPr>
            <a:lvl3pPr marL="1219352" indent="0">
              <a:buNone/>
              <a:defRPr sz="2100">
                <a:solidFill>
                  <a:schemeClr val="tx1">
                    <a:tint val="75000"/>
                  </a:schemeClr>
                </a:solidFill>
              </a:defRPr>
            </a:lvl3pPr>
            <a:lvl4pPr marL="1829029" indent="0">
              <a:buNone/>
              <a:defRPr sz="1900">
                <a:solidFill>
                  <a:schemeClr val="tx1">
                    <a:tint val="75000"/>
                  </a:schemeClr>
                </a:solidFill>
              </a:defRPr>
            </a:lvl4pPr>
            <a:lvl5pPr marL="2438705" indent="0">
              <a:buNone/>
              <a:defRPr sz="1900">
                <a:solidFill>
                  <a:schemeClr val="tx1">
                    <a:tint val="75000"/>
                  </a:schemeClr>
                </a:solidFill>
              </a:defRPr>
            </a:lvl5pPr>
            <a:lvl6pPr marL="3048381" indent="0">
              <a:buNone/>
              <a:defRPr sz="1900">
                <a:solidFill>
                  <a:schemeClr val="tx1">
                    <a:tint val="75000"/>
                  </a:schemeClr>
                </a:solidFill>
              </a:defRPr>
            </a:lvl6pPr>
            <a:lvl7pPr marL="3658057" indent="0">
              <a:buNone/>
              <a:defRPr sz="1900">
                <a:solidFill>
                  <a:schemeClr val="tx1">
                    <a:tint val="75000"/>
                  </a:schemeClr>
                </a:solidFill>
              </a:defRPr>
            </a:lvl7pPr>
            <a:lvl8pPr marL="4267733" indent="0">
              <a:buNone/>
              <a:defRPr sz="1900">
                <a:solidFill>
                  <a:schemeClr val="tx1">
                    <a:tint val="75000"/>
                  </a:schemeClr>
                </a:solidFill>
              </a:defRPr>
            </a:lvl8pPr>
            <a:lvl9pPr marL="4877410"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217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B99AA9-53BC-40C6-8DBF-891ACFEEB6AF}"/>
              </a:ext>
            </a:extLst>
          </p:cNvPr>
          <p:cNvSpPr>
            <a:spLocks noGrp="1"/>
          </p:cNvSpPr>
          <p:nvPr>
            <p:ph type="title"/>
          </p:nvPr>
        </p:nvSpPr>
        <p:spPr>
          <a:xfrm>
            <a:off x="314325" y="199176"/>
            <a:ext cx="11496675" cy="814182"/>
          </a:xfrm>
          <a:prstGeom prst="rect">
            <a:avLst/>
          </a:prstGeom>
        </p:spPr>
        <p:txBody>
          <a:bodyPr>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69BDBC5B-8FB6-42CB-BDBF-D7FEF41BB13C}"/>
              </a:ext>
            </a:extLst>
          </p:cNvPr>
          <p:cNvSpPr>
            <a:spLocks noGrp="1"/>
          </p:cNvSpPr>
          <p:nvPr>
            <p:ph idx="1"/>
          </p:nvPr>
        </p:nvSpPr>
        <p:spPr>
          <a:xfrm>
            <a:off x="314325" y="1376127"/>
            <a:ext cx="5479893" cy="4906978"/>
          </a:xfrm>
          <a:prstGeom prst="rect">
            <a:avLst/>
          </a:prstGeom>
        </p:spPr>
        <p:txBody>
          <a:bodyPr>
            <a:noAutofit/>
          </a:bodyPr>
          <a:lstStyle>
            <a:lvl1pPr marL="339725" indent="-339725">
              <a:lnSpc>
                <a:spcPct val="90000"/>
              </a:lnSpc>
              <a:spcBef>
                <a:spcPts val="1600"/>
              </a:spcBef>
              <a:spcAft>
                <a:spcPts val="600"/>
              </a:spcAft>
              <a:buClr>
                <a:schemeClr val="accent1"/>
              </a:buClr>
              <a:buFont typeface="Arial" panose="020B0604020202020204" pitchFamily="34" charset="0"/>
              <a:buChar char="•"/>
              <a:defRPr>
                <a:solidFill>
                  <a:schemeClr val="tx2"/>
                </a:solidFill>
                <a:latin typeface="Bio Sans" panose="020B0506020202040204" pitchFamily="34" charset="0"/>
              </a:defRPr>
            </a:lvl1pPr>
            <a:lvl2pPr marL="631825" indent="-236538">
              <a:lnSpc>
                <a:spcPct val="100000"/>
              </a:lnSpc>
              <a:spcBef>
                <a:spcPts val="0"/>
              </a:spcBef>
              <a:spcAft>
                <a:spcPts val="600"/>
              </a:spcAft>
              <a:buClr>
                <a:schemeClr val="accent1"/>
              </a:buClr>
              <a:buFont typeface="Arial" panose="020B0604020202020204" pitchFamily="34" charset="0"/>
              <a:buChar char="‒"/>
              <a:defRPr sz="1800">
                <a:solidFill>
                  <a:schemeClr val="tx2"/>
                </a:solidFill>
                <a:latin typeface="Bio Sans" panose="020B0506020202040204" pitchFamily="34" charset="0"/>
              </a:defRPr>
            </a:lvl2pPr>
            <a:lvl3pPr marL="920750" indent="-234950">
              <a:spcAft>
                <a:spcPts val="600"/>
              </a:spcAft>
              <a:buClr>
                <a:schemeClr val="accent1"/>
              </a:buClr>
              <a:buFont typeface="Wingdings" charset="2"/>
              <a:buChar char="§"/>
              <a:tabLst/>
              <a:defRPr baseline="0">
                <a:solidFill>
                  <a:schemeClr val="tx2"/>
                </a:solidFill>
                <a:latin typeface="Bio Sans" panose="020B0506020202040204" pitchFamily="34" charset="0"/>
              </a:defRPr>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DEADB230-B908-47BB-BEF7-BB5BDCA888AB}"/>
              </a:ext>
            </a:extLst>
          </p:cNvPr>
          <p:cNvSpPr>
            <a:spLocks noGrp="1"/>
          </p:cNvSpPr>
          <p:nvPr>
            <p:ph idx="10"/>
          </p:nvPr>
        </p:nvSpPr>
        <p:spPr>
          <a:xfrm>
            <a:off x="6331107" y="1374618"/>
            <a:ext cx="5479893" cy="4906978"/>
          </a:xfrm>
          <a:prstGeom prst="rect">
            <a:avLst/>
          </a:prstGeom>
        </p:spPr>
        <p:txBody>
          <a:bodyPr>
            <a:noAutofit/>
          </a:bodyPr>
          <a:lstStyle>
            <a:lvl1pPr marL="339725" indent="-339725">
              <a:lnSpc>
                <a:spcPct val="90000"/>
              </a:lnSpc>
              <a:spcBef>
                <a:spcPts val="1600"/>
              </a:spcBef>
              <a:spcAft>
                <a:spcPts val="600"/>
              </a:spcAft>
              <a:buClr>
                <a:schemeClr val="accent1"/>
              </a:buClr>
              <a:buFont typeface="Arial" panose="020B0604020202020204" pitchFamily="34" charset="0"/>
              <a:buChar char="•"/>
              <a:defRPr>
                <a:solidFill>
                  <a:schemeClr val="tx2"/>
                </a:solidFill>
                <a:latin typeface="Bio Sans" panose="020B0506020202040204" pitchFamily="34" charset="0"/>
              </a:defRPr>
            </a:lvl1pPr>
            <a:lvl2pPr marL="631825" indent="-236538">
              <a:lnSpc>
                <a:spcPct val="100000"/>
              </a:lnSpc>
              <a:spcBef>
                <a:spcPts val="0"/>
              </a:spcBef>
              <a:spcAft>
                <a:spcPts val="600"/>
              </a:spcAft>
              <a:buClr>
                <a:schemeClr val="accent1"/>
              </a:buClr>
              <a:buFont typeface="Arial" panose="020B0604020202020204" pitchFamily="34" charset="0"/>
              <a:buChar char="‒"/>
              <a:defRPr sz="1800">
                <a:solidFill>
                  <a:schemeClr val="tx2"/>
                </a:solidFill>
                <a:latin typeface="Bio Sans" panose="020B0506020202040204" pitchFamily="34" charset="0"/>
              </a:defRPr>
            </a:lvl2pPr>
            <a:lvl3pPr marL="920750" indent="-234950">
              <a:spcAft>
                <a:spcPts val="600"/>
              </a:spcAft>
              <a:buClr>
                <a:schemeClr val="accent1"/>
              </a:buClr>
              <a:buFont typeface="Wingdings" charset="2"/>
              <a:buChar char="§"/>
              <a:tabLst/>
              <a:defRPr baseline="0">
                <a:solidFill>
                  <a:schemeClr val="tx2"/>
                </a:solidFill>
                <a:latin typeface="Bio Sans" panose="020B050602020204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4869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314325" y="1376127"/>
            <a:ext cx="5479893" cy="4906978"/>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600"/>
              </a:spcBef>
              <a:spcAft>
                <a:spcPts val="0"/>
              </a:spcAft>
              <a:buClr>
                <a:schemeClr val="accent1"/>
              </a:buClr>
              <a:buSzPts val="22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42900" algn="l">
              <a:lnSpc>
                <a:spcPct val="90000"/>
              </a:lnSpc>
              <a:spcBef>
                <a:spcPts val="600"/>
              </a:spcBef>
              <a:spcAft>
                <a:spcPts val="0"/>
              </a:spcAft>
              <a:buClr>
                <a:schemeClr val="accent1"/>
              </a:buClr>
              <a:buSzPts val="18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body" idx="2"/>
          </p:nvPr>
        </p:nvSpPr>
        <p:spPr>
          <a:xfrm>
            <a:off x="6331107" y="1374618"/>
            <a:ext cx="5479893" cy="4906978"/>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600"/>
              </a:spcBef>
              <a:spcAft>
                <a:spcPts val="0"/>
              </a:spcAft>
              <a:buClr>
                <a:schemeClr val="accent1"/>
              </a:buClr>
              <a:buSzPts val="22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42900" algn="l">
              <a:lnSpc>
                <a:spcPct val="90000"/>
              </a:lnSpc>
              <a:spcBef>
                <a:spcPts val="600"/>
              </a:spcBef>
              <a:spcAft>
                <a:spcPts val="0"/>
              </a:spcAft>
              <a:buClr>
                <a:schemeClr val="accent1"/>
              </a:buClr>
              <a:buSzPts val="18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3B3669-6DFF-4133-93E1-6CC14DA3D591}"/>
              </a:ext>
            </a:extLst>
          </p:cNvPr>
          <p:cNvSpPr>
            <a:spLocks noGrp="1"/>
          </p:cNvSpPr>
          <p:nvPr>
            <p:ph type="title"/>
          </p:nvPr>
        </p:nvSpPr>
        <p:spPr>
          <a:xfrm>
            <a:off x="314325" y="199176"/>
            <a:ext cx="11496675" cy="814182"/>
          </a:xfrm>
          <a:prstGeom prst="rect">
            <a:avLst/>
          </a:prstGeom>
        </p:spPr>
        <p:txBody>
          <a:bodyPr>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spTree>
    <p:extLst>
      <p:ext uri="{BB962C8B-B14F-4D97-AF65-F5344CB8AC3E}">
        <p14:creationId xmlns:p14="http://schemas.microsoft.com/office/powerpoint/2010/main" val="258052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3B3669-6DFF-4133-93E1-6CC14DA3D591}"/>
              </a:ext>
            </a:extLst>
          </p:cNvPr>
          <p:cNvSpPr>
            <a:spLocks noGrp="1"/>
          </p:cNvSpPr>
          <p:nvPr>
            <p:ph type="title"/>
          </p:nvPr>
        </p:nvSpPr>
        <p:spPr>
          <a:xfrm>
            <a:off x="314326" y="406566"/>
            <a:ext cx="5935646" cy="1139430"/>
          </a:xfrm>
          <a:prstGeom prst="rect">
            <a:avLst/>
          </a:prstGeom>
        </p:spPr>
        <p:txBody>
          <a:bodyPr anchor="t" anchorCtr="0">
            <a:noAutofit/>
          </a:bodyPr>
          <a:lstStyle>
            <a:lvl1pPr>
              <a:defRPr sz="3000" b="0">
                <a:solidFill>
                  <a:schemeClr val="accent1"/>
                </a:solidFill>
                <a:latin typeface="Bio Sans SemiBold" panose="020B0606020202040204" pitchFamily="34" charset="0"/>
              </a:defRPr>
            </a:lvl1pPr>
          </a:lstStyle>
          <a:p>
            <a:r>
              <a:rPr lang="en-US"/>
              <a:t>Click to edit Master title style</a:t>
            </a:r>
          </a:p>
        </p:txBody>
      </p:sp>
      <p:grpSp>
        <p:nvGrpSpPr>
          <p:cNvPr id="3" name="Group 2">
            <a:extLst>
              <a:ext uri="{FF2B5EF4-FFF2-40B4-BE49-F238E27FC236}">
                <a16:creationId xmlns:a16="http://schemas.microsoft.com/office/drawing/2014/main" id="{4E689009-F6AA-40DD-BBFA-B9ECC40F2CF7}"/>
              </a:ext>
            </a:extLst>
          </p:cNvPr>
          <p:cNvGrpSpPr/>
          <p:nvPr userDrawn="1"/>
        </p:nvGrpSpPr>
        <p:grpSpPr>
          <a:xfrm>
            <a:off x="6400799" y="0"/>
            <a:ext cx="5791201" cy="6167438"/>
            <a:chOff x="6400799" y="0"/>
            <a:chExt cx="5791201" cy="6167438"/>
          </a:xfrm>
          <a:solidFill>
            <a:schemeClr val="tx2"/>
          </a:solidFill>
        </p:grpSpPr>
        <p:sp>
          <p:nvSpPr>
            <p:cNvPr id="5" name="Freeform: Shape 4">
              <a:extLst>
                <a:ext uri="{FF2B5EF4-FFF2-40B4-BE49-F238E27FC236}">
                  <a16:creationId xmlns:a16="http://schemas.microsoft.com/office/drawing/2014/main" id="{0461D099-432F-4707-AF16-35DA8AD913E6}"/>
                </a:ext>
              </a:extLst>
            </p:cNvPr>
            <p:cNvSpPr/>
            <p:nvPr/>
          </p:nvSpPr>
          <p:spPr bwMode="auto">
            <a:xfrm flipH="1" flipV="1">
              <a:off x="6400799" y="5262274"/>
              <a:ext cx="5791199" cy="905164"/>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grp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6" name="Rectangle 5">
              <a:extLst>
                <a:ext uri="{FF2B5EF4-FFF2-40B4-BE49-F238E27FC236}">
                  <a16:creationId xmlns:a16="http://schemas.microsoft.com/office/drawing/2014/main" id="{BD54726A-AF8D-4F1B-BBA6-198FA9421B86}"/>
                </a:ext>
              </a:extLst>
            </p:cNvPr>
            <p:cNvSpPr/>
            <p:nvPr/>
          </p:nvSpPr>
          <p:spPr bwMode="auto">
            <a:xfrm>
              <a:off x="6400799" y="0"/>
              <a:ext cx="5791201" cy="5553075"/>
            </a:xfrm>
            <a:prstGeom prst="rect">
              <a:avLst/>
            </a:prstGeom>
            <a:grp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51267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33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314325" y="1376127"/>
            <a:ext cx="5479893" cy="4906978"/>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600"/>
              </a:spcBef>
              <a:spcAft>
                <a:spcPts val="0"/>
              </a:spcAft>
              <a:buClr>
                <a:schemeClr val="accent1"/>
              </a:buClr>
              <a:buSzPts val="22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42900" algn="l">
              <a:lnSpc>
                <a:spcPct val="90000"/>
              </a:lnSpc>
              <a:spcBef>
                <a:spcPts val="600"/>
              </a:spcBef>
              <a:spcAft>
                <a:spcPts val="0"/>
              </a:spcAft>
              <a:buClr>
                <a:schemeClr val="accent1"/>
              </a:buClr>
              <a:buSzPts val="18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body" idx="2"/>
          </p:nvPr>
        </p:nvSpPr>
        <p:spPr>
          <a:xfrm>
            <a:off x="6331107" y="1374618"/>
            <a:ext cx="5479893" cy="4906978"/>
          </a:xfrm>
          <a:prstGeom prst="rect">
            <a:avLst/>
          </a:prstGeom>
          <a:noFill/>
          <a:ln>
            <a:noFill/>
          </a:ln>
        </p:spPr>
        <p:txBody>
          <a:bodyPr spcFirstLastPara="1" wrap="square" lIns="91425" tIns="45700" rIns="91425" bIns="45700" anchor="t" anchorCtr="0">
            <a:noAutofit/>
          </a:bodyPr>
          <a:lstStyle>
            <a:lvl1pPr marL="457200" lvl="0" indent="-368300" algn="l">
              <a:lnSpc>
                <a:spcPct val="90000"/>
              </a:lnSpc>
              <a:spcBef>
                <a:spcPts val="1600"/>
              </a:spcBef>
              <a:spcAft>
                <a:spcPts val="0"/>
              </a:spcAft>
              <a:buClr>
                <a:schemeClr val="accent1"/>
              </a:buClr>
              <a:buSzPts val="2200"/>
              <a:buFont typeface="Arial"/>
              <a:buChar char="•"/>
              <a:defRPr>
                <a:solidFill>
                  <a:schemeClr val="dk2"/>
                </a:solidFill>
                <a:latin typeface="Arial"/>
                <a:ea typeface="Arial"/>
                <a:cs typeface="Arial"/>
                <a:sym typeface="Arial"/>
              </a:defRPr>
            </a:lvl1pPr>
            <a:lvl2pPr marL="914400" lvl="1" indent="-342900" algn="l">
              <a:lnSpc>
                <a:spcPct val="100000"/>
              </a:lnSpc>
              <a:spcBef>
                <a:spcPts val="600"/>
              </a:spcBef>
              <a:spcAft>
                <a:spcPts val="0"/>
              </a:spcAft>
              <a:buClr>
                <a:schemeClr val="accent1"/>
              </a:buClr>
              <a:buSzPts val="1800"/>
              <a:buFont typeface="Arial"/>
              <a:buChar char="‒"/>
              <a:defRPr sz="1800">
                <a:solidFill>
                  <a:schemeClr val="dk2"/>
                </a:solidFill>
                <a:latin typeface="Arial"/>
                <a:ea typeface="Arial"/>
                <a:cs typeface="Arial"/>
                <a:sym typeface="Arial"/>
              </a:defRPr>
            </a:lvl2pPr>
            <a:lvl3pPr marL="1371600" lvl="2" indent="-342900" algn="l">
              <a:lnSpc>
                <a:spcPct val="90000"/>
              </a:lnSpc>
              <a:spcBef>
                <a:spcPts val="600"/>
              </a:spcBef>
              <a:spcAft>
                <a:spcPts val="0"/>
              </a:spcAft>
              <a:buClr>
                <a:schemeClr val="accent1"/>
              </a:buClr>
              <a:buSzPts val="1800"/>
              <a:buFont typeface="Noto Sans Symbols"/>
              <a:buChar char="▪"/>
              <a:defRPr>
                <a:solidFill>
                  <a:schemeClr val="dk2"/>
                </a:solidFill>
                <a:latin typeface="Arial"/>
                <a:ea typeface="Arial"/>
                <a:cs typeface="Arial"/>
                <a:sym typeface="Arial"/>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9099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4325" y="202605"/>
            <a:ext cx="11496675" cy="64102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14325" y="871910"/>
            <a:ext cx="11496675" cy="393525"/>
          </a:xfrm>
          <a:prstGeom prst="rect">
            <a:avLst/>
          </a:prstGeom>
          <a:noFill/>
          <a:ln>
            <a:noFill/>
          </a:ln>
        </p:spPr>
        <p:txBody>
          <a:bodyPr spcFirstLastPara="1" wrap="square" lIns="121925" tIns="0" rIns="121925" bIns="60950" anchor="t" anchorCtr="0">
            <a:normAutofit/>
          </a:bodyPr>
          <a:lstStyle>
            <a:lvl1pPr marL="457200" lvl="0" indent="-228600" algn="l">
              <a:lnSpc>
                <a:spcPct val="90000"/>
              </a:lnSpc>
              <a:spcBef>
                <a:spcPts val="1000"/>
              </a:spcBef>
              <a:spcAft>
                <a:spcPts val="0"/>
              </a:spcAft>
              <a:buClr>
                <a:schemeClr val="accent1"/>
              </a:buClr>
              <a:buSzPts val="1800"/>
              <a:buNone/>
              <a:defRPr sz="1800" i="0">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400"/>
              <a:buNone/>
              <a:defRPr sz="2400">
                <a:solidFill>
                  <a:srgbClr val="888888"/>
                </a:solidFill>
              </a:defRPr>
            </a:lvl2pPr>
            <a:lvl3pPr marL="1371600" lvl="2" indent="-228600" algn="l">
              <a:lnSpc>
                <a:spcPct val="90000"/>
              </a:lnSpc>
              <a:spcBef>
                <a:spcPts val="500"/>
              </a:spcBef>
              <a:spcAft>
                <a:spcPts val="0"/>
              </a:spcAft>
              <a:buClr>
                <a:srgbClr val="888888"/>
              </a:buClr>
              <a:buSzPts val="2100"/>
              <a:buNone/>
              <a:defRPr sz="2100">
                <a:solidFill>
                  <a:srgbClr val="888888"/>
                </a:solidFill>
              </a:defRPr>
            </a:lvl3pPr>
            <a:lvl4pPr marL="1828800" lvl="3" indent="-228600" algn="l">
              <a:lnSpc>
                <a:spcPct val="90000"/>
              </a:lnSpc>
              <a:spcBef>
                <a:spcPts val="500"/>
              </a:spcBef>
              <a:spcAft>
                <a:spcPts val="0"/>
              </a:spcAft>
              <a:buClr>
                <a:srgbClr val="888888"/>
              </a:buClr>
              <a:buSzPts val="1900"/>
              <a:buNone/>
              <a:defRPr sz="1900">
                <a:solidFill>
                  <a:srgbClr val="888888"/>
                </a:solidFill>
              </a:defRPr>
            </a:lvl4pPr>
            <a:lvl5pPr marL="2286000" lvl="4" indent="-228600" algn="l">
              <a:lnSpc>
                <a:spcPct val="90000"/>
              </a:lnSpc>
              <a:spcBef>
                <a:spcPts val="500"/>
              </a:spcBef>
              <a:spcAft>
                <a:spcPts val="0"/>
              </a:spcAft>
              <a:buClr>
                <a:srgbClr val="888888"/>
              </a:buClr>
              <a:buSzPts val="1900"/>
              <a:buNone/>
              <a:defRPr sz="1900">
                <a:solidFill>
                  <a:srgbClr val="888888"/>
                </a:solidFill>
              </a:defRPr>
            </a:lvl5pPr>
            <a:lvl6pPr marL="2743200" lvl="5" indent="-228600" algn="l">
              <a:lnSpc>
                <a:spcPct val="90000"/>
              </a:lnSpc>
              <a:spcBef>
                <a:spcPts val="500"/>
              </a:spcBef>
              <a:spcAft>
                <a:spcPts val="0"/>
              </a:spcAft>
              <a:buClr>
                <a:srgbClr val="888888"/>
              </a:buClr>
              <a:buSzPts val="1900"/>
              <a:buNone/>
              <a:defRPr sz="1900">
                <a:solidFill>
                  <a:srgbClr val="888888"/>
                </a:solidFill>
              </a:defRPr>
            </a:lvl6pPr>
            <a:lvl7pPr marL="3200400" lvl="6" indent="-228600" algn="l">
              <a:lnSpc>
                <a:spcPct val="90000"/>
              </a:lnSpc>
              <a:spcBef>
                <a:spcPts val="500"/>
              </a:spcBef>
              <a:spcAft>
                <a:spcPts val="0"/>
              </a:spcAft>
              <a:buClr>
                <a:srgbClr val="888888"/>
              </a:buClr>
              <a:buSzPts val="1900"/>
              <a:buNone/>
              <a:defRPr sz="1900">
                <a:solidFill>
                  <a:srgbClr val="888888"/>
                </a:solidFill>
              </a:defRPr>
            </a:lvl7pPr>
            <a:lvl8pPr marL="3657600" lvl="7" indent="-228600" algn="l">
              <a:lnSpc>
                <a:spcPct val="90000"/>
              </a:lnSpc>
              <a:spcBef>
                <a:spcPts val="500"/>
              </a:spcBef>
              <a:spcAft>
                <a:spcPts val="0"/>
              </a:spcAft>
              <a:buClr>
                <a:srgbClr val="888888"/>
              </a:buClr>
              <a:buSzPts val="1900"/>
              <a:buNone/>
              <a:defRPr sz="1900">
                <a:solidFill>
                  <a:srgbClr val="888888"/>
                </a:solidFill>
              </a:defRPr>
            </a:lvl8pPr>
            <a:lvl9pPr marL="4114800" lvl="8" indent="-228600" algn="l">
              <a:lnSpc>
                <a:spcPct val="90000"/>
              </a:lnSpc>
              <a:spcBef>
                <a:spcPts val="500"/>
              </a:spcBef>
              <a:spcAft>
                <a:spcPts val="0"/>
              </a:spcAft>
              <a:buClr>
                <a:srgbClr val="888888"/>
              </a:buClr>
              <a:buSzPts val="1900"/>
              <a:buNone/>
              <a:defRPr sz="1900">
                <a:solidFill>
                  <a:srgbClr val="888888"/>
                </a:solidFill>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000"/>
              <a:buFont typeface="Arial"/>
              <a:buNone/>
              <a:defRPr sz="3000" b="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black">
  <p:cSld name="DIVIDER - black">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8"/>
          <p:cNvSpPr txBox="1">
            <a:spLocks noGrp="1"/>
          </p:cNvSpPr>
          <p:nvPr>
            <p:ph type="ctrTitle"/>
          </p:nvPr>
        </p:nvSpPr>
        <p:spPr>
          <a:xfrm>
            <a:off x="765221" y="348455"/>
            <a:ext cx="10207579"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800"/>
              <a:buFont typeface="Arial"/>
              <a:buNone/>
              <a:defRPr sz="3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subTitle" idx="1"/>
          </p:nvPr>
        </p:nvSpPr>
        <p:spPr>
          <a:xfrm>
            <a:off x="765221" y="2491676"/>
            <a:ext cx="10207579"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 name="Google Shape;40;p8"/>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red">
  <p:cSld name="DIVIDER - red">
    <p:bg>
      <p:bgPr>
        <a:solidFill>
          <a:schemeClr val="dk2"/>
        </a:solidFill>
        <a:effectLst/>
      </p:bgPr>
    </p:bg>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96149" y="331960"/>
            <a:ext cx="4752424" cy="4003874"/>
          </a:xfrm>
          <a:prstGeom prst="rect">
            <a:avLst/>
          </a:prstGeom>
          <a:noFill/>
          <a:ln>
            <a:noFill/>
          </a:ln>
        </p:spPr>
      </p:pic>
      <p:grpSp>
        <p:nvGrpSpPr>
          <p:cNvPr id="43" name="Google Shape;43;p9"/>
          <p:cNvGrpSpPr/>
          <p:nvPr/>
        </p:nvGrpSpPr>
        <p:grpSpPr>
          <a:xfrm>
            <a:off x="-8709" y="4524103"/>
            <a:ext cx="12200709" cy="2333897"/>
            <a:chOff x="-8709" y="4524103"/>
            <a:chExt cx="12200709" cy="2333897"/>
          </a:xfrm>
        </p:grpSpPr>
        <p:sp>
          <p:nvSpPr>
            <p:cNvPr id="44" name="Google Shape;44;p9"/>
            <p:cNvSpPr/>
            <p:nvPr/>
          </p:nvSpPr>
          <p:spPr>
            <a:xfrm>
              <a:off x="-8709" y="5305425"/>
              <a:ext cx="12200709" cy="1552575"/>
            </a:xfrm>
            <a:prstGeom prst="rect">
              <a:avLst/>
            </a:pr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45" name="Google Shape;45;p9"/>
            <p:cNvSpPr/>
            <p:nvPr/>
          </p:nvSpPr>
          <p:spPr>
            <a:xfrm flipH="1">
              <a:off x="-8709" y="4524103"/>
              <a:ext cx="12200709" cy="984068"/>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grpSp>
      <p:sp>
        <p:nvSpPr>
          <p:cNvPr id="46" name="Google Shape;46;p9"/>
          <p:cNvSpPr txBox="1">
            <a:spLocks noGrp="1"/>
          </p:cNvSpPr>
          <p:nvPr>
            <p:ph type="ctrTitle"/>
          </p:nvPr>
        </p:nvSpPr>
        <p:spPr>
          <a:xfrm>
            <a:off x="765221" y="348455"/>
            <a:ext cx="10207579"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800"/>
              <a:buFont typeface="Arial"/>
              <a:buNone/>
              <a:defRPr sz="3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subTitle" idx="1"/>
          </p:nvPr>
        </p:nvSpPr>
        <p:spPr>
          <a:xfrm>
            <a:off x="765221" y="2491676"/>
            <a:ext cx="10207579"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 name="Google Shape;48;p9"/>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red faded">
  <p:cSld name="DIVIDER - red faded">
    <p:bg>
      <p:bgPr>
        <a:solidFill>
          <a:schemeClr val="dk2"/>
        </a:solidFill>
        <a:effectLst/>
      </p:bgPr>
    </p:bg>
    <p:spTree>
      <p:nvGrpSpPr>
        <p:cNvPr id="1" name="Shape 49"/>
        <p:cNvGrpSpPr/>
        <p:nvPr/>
      </p:nvGrpSpPr>
      <p:grpSpPr>
        <a:xfrm>
          <a:off x="0" y="0"/>
          <a:ext cx="0" cy="0"/>
          <a:chOff x="0" y="0"/>
          <a:chExt cx="0" cy="0"/>
        </a:xfrm>
      </p:grpSpPr>
      <p:pic>
        <p:nvPicPr>
          <p:cNvPr id="50" name="Google Shape;50;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296149" y="331960"/>
            <a:ext cx="4752424" cy="4003874"/>
          </a:xfrm>
          <a:prstGeom prst="rect">
            <a:avLst/>
          </a:prstGeom>
          <a:noFill/>
          <a:ln>
            <a:noFill/>
          </a:ln>
        </p:spPr>
      </p:pic>
      <p:grpSp>
        <p:nvGrpSpPr>
          <p:cNvPr id="51" name="Google Shape;51;p10"/>
          <p:cNvGrpSpPr/>
          <p:nvPr/>
        </p:nvGrpSpPr>
        <p:grpSpPr>
          <a:xfrm>
            <a:off x="-8709" y="4524103"/>
            <a:ext cx="12200709" cy="2333897"/>
            <a:chOff x="-8709" y="4524103"/>
            <a:chExt cx="12200709" cy="2333897"/>
          </a:xfrm>
        </p:grpSpPr>
        <p:sp>
          <p:nvSpPr>
            <p:cNvPr id="52" name="Google Shape;52;p10"/>
            <p:cNvSpPr/>
            <p:nvPr/>
          </p:nvSpPr>
          <p:spPr>
            <a:xfrm>
              <a:off x="-8709" y="5305425"/>
              <a:ext cx="12200709" cy="1552575"/>
            </a:xfrm>
            <a:prstGeom prst="rect">
              <a:avLst/>
            </a:pr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53" name="Google Shape;53;p10"/>
            <p:cNvSpPr/>
            <p:nvPr/>
          </p:nvSpPr>
          <p:spPr>
            <a:xfrm flipH="1">
              <a:off x="-8709" y="4524103"/>
              <a:ext cx="12200709" cy="984068"/>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grpSp>
      <p:sp>
        <p:nvSpPr>
          <p:cNvPr id="54" name="Google Shape;54;p10"/>
          <p:cNvSpPr txBox="1">
            <a:spLocks noGrp="1"/>
          </p:cNvSpPr>
          <p:nvPr>
            <p:ph type="ctrTitle"/>
          </p:nvPr>
        </p:nvSpPr>
        <p:spPr>
          <a:xfrm>
            <a:off x="765221" y="348455"/>
            <a:ext cx="10207579" cy="20617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800"/>
              <a:buFont typeface="Arial"/>
              <a:buNone/>
              <a:defRPr sz="38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subTitle" idx="1"/>
          </p:nvPr>
        </p:nvSpPr>
        <p:spPr>
          <a:xfrm>
            <a:off x="765221" y="2491676"/>
            <a:ext cx="10207579" cy="15240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10"/>
          <p:cNvPicPr preferRelativeResize="0"/>
          <p:nvPr/>
        </p:nvPicPr>
        <p:blipFill rotWithShape="1">
          <a:blip r:embed="rId3">
            <a:alphaModFix/>
          </a:blip>
          <a:srcRect/>
          <a:stretch/>
        </p:blipFill>
        <p:spPr>
          <a:xfrm>
            <a:off x="1001921" y="5626978"/>
            <a:ext cx="2719171" cy="543833"/>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flipH="1">
            <a:off x="-8710" y="6188928"/>
            <a:ext cx="12200709" cy="669071"/>
          </a:xfrm>
          <a:custGeom>
            <a:avLst/>
            <a:gdLst/>
            <a:ahLst/>
            <a:cxnLst/>
            <a:rect l="l" t="t" r="r" b="b"/>
            <a:pathLst>
              <a:path w="12218126" h="984068" extrusionOk="0">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000" b="0" i="0" u="none" strike="noStrike" cap="none" dirty="0">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285749" y="344104"/>
            <a:ext cx="11571289" cy="58144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285749" y="1120699"/>
            <a:ext cx="11571289" cy="4873082"/>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2"/>
              </a:buClr>
              <a:buSzPts val="2200"/>
              <a:buFont typeface="Arial"/>
              <a:buChar char="•"/>
              <a:defRPr sz="2200" b="0" i="0" u="none" strike="noStrike" cap="none">
                <a:solidFill>
                  <a:schemeClr val="dk2"/>
                </a:solidFill>
                <a:latin typeface="Arial"/>
                <a:ea typeface="Arial"/>
                <a:cs typeface="Arial"/>
                <a:sym typeface="Arial"/>
              </a:defRPr>
            </a:lvl1pPr>
            <a:lvl2pPr marL="914400" marR="0" lvl="1"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p:nvPr/>
        </p:nvSpPr>
        <p:spPr>
          <a:xfrm>
            <a:off x="184715" y="6529398"/>
            <a:ext cx="373593" cy="246221"/>
          </a:xfrm>
          <a:prstGeom prst="rect">
            <a:avLst/>
          </a:prstGeom>
          <a:noFill/>
          <a:ln>
            <a:noFill/>
          </a:ln>
        </p:spPr>
        <p:txBody>
          <a:bodyPr spcFirstLastPara="1" wrap="square" lIns="0" tIns="45700" rIns="0" bIns="45700" anchor="t" anchorCtr="0">
            <a:spAutoFit/>
          </a:bodyPr>
          <a:lstStyle/>
          <a:p>
            <a:pPr marL="0" marR="0" lvl="0" indent="0" algn="ctr" rtl="0">
              <a:spcBef>
                <a:spcPts val="0"/>
              </a:spcBef>
              <a:spcAft>
                <a:spcPts val="0"/>
              </a:spcAft>
              <a:buNone/>
            </a:pPr>
            <a:fld id="{00000000-1234-1234-1234-123412341234}" type="slidenum">
              <a:rPr lang="en-US" sz="1000" b="0" i="0" u="none" strike="noStrike" cap="none">
                <a:solidFill>
                  <a:schemeClr val="accent4"/>
                </a:solidFill>
                <a:latin typeface="Arial"/>
                <a:ea typeface="Arial"/>
                <a:cs typeface="Arial"/>
                <a:sym typeface="Arial"/>
              </a:rPr>
              <a:t>‹#›</a:t>
            </a:fld>
            <a:endParaRPr sz="1000" b="0" i="0" u="none" strike="noStrike" cap="none" dirty="0">
              <a:solidFill>
                <a:schemeClr val="accent4"/>
              </a:solidFill>
              <a:latin typeface="Arial"/>
              <a:ea typeface="Arial"/>
              <a:cs typeface="Arial"/>
              <a:sym typeface="Arial"/>
            </a:endParaRPr>
          </a:p>
        </p:txBody>
      </p:sp>
      <p:pic>
        <p:nvPicPr>
          <p:cNvPr id="14" name="Google Shape;14;p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10551188" y="6441921"/>
            <a:ext cx="1305850" cy="2611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7" r:id="rId3"/>
    <p:sldLayoutId id="2147483651" r:id="rId4"/>
    <p:sldLayoutId id="2147483679" r:id="rId5"/>
    <p:sldLayoutId id="2147483653" r:id="rId6"/>
    <p:sldLayoutId id="2147483680" r:id="rId7"/>
    <p:sldLayoutId id="2147483682" r:id="rId8"/>
    <p:sldLayoutId id="2147483656" r:id="rId9"/>
    <p:sldLayoutId id="2147483657" r:id="rId10"/>
    <p:sldLayoutId id="2147483658" r:id="rId11"/>
    <p:sldLayoutId id="2147483659" r:id="rId12"/>
    <p:sldLayoutId id="2147483678" r:id="rId13"/>
    <p:sldLayoutId id="2147483683"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6" name="Google Shape;8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7" name="Google Shape;8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88" name="Google Shape;88;p15" descr="reds.png"/>
          <p:cNvPicPr preferRelativeResize="0"/>
          <p:nvPr/>
        </p:nvPicPr>
        <p:blipFill rotWithShape="1">
          <a:blip r:embed="rId7">
            <a:alphaModFix amt="5000"/>
          </a:blip>
          <a:srcRect/>
          <a:stretch/>
        </p:blipFill>
        <p:spPr>
          <a:xfrm rot="-5400000">
            <a:off x="2672514" y="-2661488"/>
            <a:ext cx="6846974" cy="12192001"/>
          </a:xfrm>
          <a:prstGeom prst="rect">
            <a:avLst/>
          </a:prstGeom>
          <a:noFill/>
          <a:ln>
            <a:noFill/>
          </a:ln>
        </p:spPr>
      </p:pic>
      <p:sp>
        <p:nvSpPr>
          <p:cNvPr id="89" name="Google Shape;89;p15"/>
          <p:cNvSpPr txBox="1"/>
          <p:nvPr/>
        </p:nvSpPr>
        <p:spPr>
          <a:xfrm>
            <a:off x="11591925" y="6538913"/>
            <a:ext cx="600075" cy="319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5" r:id="rId2"/>
    <p:sldLayoutId id="2147483681" r:id="rId3"/>
    <p:sldLayoutId id="2147483673"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B1A009D-10EB-4FD5-8935-E496495CAF9F}"/>
              </a:ext>
            </a:extLst>
          </p:cNvPr>
          <p:cNvSpPr/>
          <p:nvPr userDrawn="1"/>
        </p:nvSpPr>
        <p:spPr bwMode="auto">
          <a:xfrm flipH="1">
            <a:off x="-8710" y="6188928"/>
            <a:ext cx="12200709" cy="669071"/>
          </a:xfrm>
          <a:custGeom>
            <a:avLst/>
            <a:gdLst>
              <a:gd name="connsiteX0" fmla="*/ 8709 w 12218126"/>
              <a:gd name="connsiteY0" fmla="*/ 0 h 984068"/>
              <a:gd name="connsiteX1" fmla="*/ 12192000 w 12218126"/>
              <a:gd name="connsiteY1" fmla="*/ 383177 h 984068"/>
              <a:gd name="connsiteX2" fmla="*/ 12218126 w 12218126"/>
              <a:gd name="connsiteY2" fmla="*/ 975360 h 984068"/>
              <a:gd name="connsiteX3" fmla="*/ 0 w 12218126"/>
              <a:gd name="connsiteY3" fmla="*/ 984068 h 984068"/>
              <a:gd name="connsiteX4" fmla="*/ 8709 w 12218126"/>
              <a:gd name="connsiteY4" fmla="*/ 0 h 984068"/>
              <a:gd name="connsiteX0" fmla="*/ 8709 w 12218126"/>
              <a:gd name="connsiteY0" fmla="*/ 0 h 984068"/>
              <a:gd name="connsiteX1" fmla="*/ 12218125 w 12218126"/>
              <a:gd name="connsiteY1" fmla="*/ 391886 h 984068"/>
              <a:gd name="connsiteX2" fmla="*/ 12218126 w 12218126"/>
              <a:gd name="connsiteY2" fmla="*/ 975360 h 984068"/>
              <a:gd name="connsiteX3" fmla="*/ 0 w 12218126"/>
              <a:gd name="connsiteY3" fmla="*/ 984068 h 984068"/>
              <a:gd name="connsiteX4" fmla="*/ 8709 w 12218126"/>
              <a:gd name="connsiteY4" fmla="*/ 0 h 98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8126" h="984068">
                <a:moveTo>
                  <a:pt x="8709" y="0"/>
                </a:moveTo>
                <a:lnTo>
                  <a:pt x="12218125" y="391886"/>
                </a:lnTo>
                <a:cubicBezTo>
                  <a:pt x="12218125" y="586377"/>
                  <a:pt x="12218126" y="780869"/>
                  <a:pt x="12218126" y="975360"/>
                </a:cubicBezTo>
                <a:lnTo>
                  <a:pt x="0" y="984068"/>
                </a:lnTo>
                <a:lnTo>
                  <a:pt x="8709" y="0"/>
                </a:lnTo>
                <a:close/>
              </a:path>
            </a:pathLst>
          </a:custGeom>
          <a:solidFill>
            <a:srgbClr val="F1F1F1"/>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2" name="Title Placeholder 1">
            <a:extLst>
              <a:ext uri="{FF2B5EF4-FFF2-40B4-BE49-F238E27FC236}">
                <a16:creationId xmlns:a16="http://schemas.microsoft.com/office/drawing/2014/main" id="{157CBC0D-9578-FB47-919B-2F3DE01E8815}"/>
              </a:ext>
            </a:extLst>
          </p:cNvPr>
          <p:cNvSpPr>
            <a:spLocks noGrp="1"/>
          </p:cNvSpPr>
          <p:nvPr>
            <p:ph type="title"/>
          </p:nvPr>
        </p:nvSpPr>
        <p:spPr>
          <a:xfrm>
            <a:off x="285749" y="344104"/>
            <a:ext cx="11571289" cy="581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685047-FC3A-584E-963D-5D538DAED34C}"/>
              </a:ext>
            </a:extLst>
          </p:cNvPr>
          <p:cNvSpPr>
            <a:spLocks noGrp="1"/>
          </p:cNvSpPr>
          <p:nvPr>
            <p:ph type="body" idx="1"/>
          </p:nvPr>
        </p:nvSpPr>
        <p:spPr>
          <a:xfrm>
            <a:off x="285749" y="1120699"/>
            <a:ext cx="11571289" cy="4873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B46C7B80-AA74-441A-8CD8-7034B645643A}"/>
              </a:ext>
            </a:extLst>
          </p:cNvPr>
          <p:cNvSpPr txBox="1"/>
          <p:nvPr userDrawn="1"/>
        </p:nvSpPr>
        <p:spPr>
          <a:xfrm>
            <a:off x="184715" y="6529398"/>
            <a:ext cx="373593" cy="246221"/>
          </a:xfrm>
          <a:prstGeom prst="rect">
            <a:avLst/>
          </a:prstGeom>
          <a:noFill/>
        </p:spPr>
        <p:txBody>
          <a:bodyPr wrap="square" lIns="0" rIns="0" rtlCol="0">
            <a:spAutoFit/>
          </a:bodyPr>
          <a:lstStyle/>
          <a:p>
            <a:pPr algn="ctr"/>
            <a:fld id="{A4370C78-B62B-49DC-826F-593EDAA9C081}" type="slidenum">
              <a:rPr lang="en-US" sz="1000" smtClean="0">
                <a:solidFill>
                  <a:schemeClr val="accent4"/>
                </a:solidFill>
                <a:latin typeface="Arial" panose="020B0604020202020204" pitchFamily="34" charset="0"/>
              </a:rPr>
              <a:pPr algn="ctr"/>
              <a:t>‹#›</a:t>
            </a:fld>
            <a:endParaRPr lang="en-US" sz="1000" dirty="0">
              <a:solidFill>
                <a:schemeClr val="accent4"/>
              </a:solidFill>
              <a:latin typeface="Arial" panose="020B0604020202020204" pitchFamily="34" charset="0"/>
            </a:endParaRPr>
          </a:p>
        </p:txBody>
      </p:sp>
      <p:pic>
        <p:nvPicPr>
          <p:cNvPr id="10" name="Picture 9">
            <a:extLst>
              <a:ext uri="{FF2B5EF4-FFF2-40B4-BE49-F238E27FC236}">
                <a16:creationId xmlns:a16="http://schemas.microsoft.com/office/drawing/2014/main" id="{48057A26-7890-4F5D-A18C-0234E29A7CB1}"/>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0551188" y="6441921"/>
            <a:ext cx="1305850" cy="261169"/>
          </a:xfrm>
          <a:prstGeom prst="rect">
            <a:avLst/>
          </a:prstGeom>
        </p:spPr>
      </p:pic>
    </p:spTree>
    <p:extLst>
      <p:ext uri="{BB962C8B-B14F-4D97-AF65-F5344CB8AC3E}">
        <p14:creationId xmlns:p14="http://schemas.microsoft.com/office/powerpoint/2010/main" val="1641569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1" r:id="rId3"/>
    <p:sldLayoutId id="2147483665" r:id="rId4"/>
    <p:sldLayoutId id="2147483662" r:id="rId5"/>
    <p:sldLayoutId id="2147483663" r:id="rId6"/>
    <p:sldLayoutId id="2147483676" r:id="rId7"/>
    <p:sldLayoutId id="2147483650" r:id="rId8"/>
    <p:sldLayoutId id="2147483660" r:id="rId9"/>
    <p:sldLayoutId id="2147483652" r:id="rId10"/>
    <p:sldLayoutId id="2147483654" r:id="rId11"/>
    <p:sldLayoutId id="2147483664" r:id="rId12"/>
    <p:sldLayoutId id="2147483655" r:id="rId13"/>
    <p:sldLayoutId id="214748368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accent1"/>
          </a:solidFill>
          <a:latin typeface="Bio Sans" panose="020B0506020202040204" pitchFamily="34"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Bio Sans" panose="020B050602020204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Bio Sans" panose="020B0506020202040204" pitchFamily="34"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o-ke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gartner.com/document/5048531" TargetMode="Externa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image" Target="../media/image47.jpeg"/><Relationship Id="rId26" Type="http://schemas.openxmlformats.org/officeDocument/2006/relationships/image" Target="../media/image55.jpeg"/><Relationship Id="rId39" Type="http://schemas.openxmlformats.org/officeDocument/2006/relationships/image" Target="../media/image68.png"/><Relationship Id="rId21" Type="http://schemas.openxmlformats.org/officeDocument/2006/relationships/image" Target="../media/image50.png"/><Relationship Id="rId34" Type="http://schemas.openxmlformats.org/officeDocument/2006/relationships/image" Target="../media/image6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67.png"/><Relationship Id="rId2" Type="http://schemas.openxmlformats.org/officeDocument/2006/relationships/notesSlide" Target="../notesSlides/notesSlide9.xml"/><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jpeg"/><Relationship Id="rId32" Type="http://schemas.openxmlformats.org/officeDocument/2006/relationships/image" Target="../media/image61.png"/><Relationship Id="rId37" Type="http://schemas.openxmlformats.org/officeDocument/2006/relationships/image" Target="../media/image66.svg"/><Relationship Id="rId40" Type="http://schemas.openxmlformats.org/officeDocument/2006/relationships/image" Target="../media/image69.sv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10" Type="http://schemas.openxmlformats.org/officeDocument/2006/relationships/image" Target="../media/image39.png"/><Relationship Id="rId19" Type="http://schemas.openxmlformats.org/officeDocument/2006/relationships/image" Target="../media/image48.jpeg"/><Relationship Id="rId31" Type="http://schemas.openxmlformats.org/officeDocument/2006/relationships/image" Target="../media/image60.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jpeg"/><Relationship Id="rId27" Type="http://schemas.openxmlformats.org/officeDocument/2006/relationships/image" Target="../media/image56.png"/><Relationship Id="rId30" Type="http://schemas.openxmlformats.org/officeDocument/2006/relationships/image" Target="../media/image59.jpeg"/><Relationship Id="rId35" Type="http://schemas.openxmlformats.org/officeDocument/2006/relationships/image" Target="../media/image64.svg"/><Relationship Id="rId8" Type="http://schemas.openxmlformats.org/officeDocument/2006/relationships/image" Target="../media/image37.gif"/><Relationship Id="rId3"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www.facebook.com/BIOkeyInternational/" TargetMode="External"/><Relationship Id="rId7" Type="http://schemas.openxmlformats.org/officeDocument/2006/relationships/hyperlink" Target="https://www.linkedin.com/company/24903"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hyperlink" Target="https://twitter.com/biokeyintl?lang=en" TargetMode="Externa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ctrTitle"/>
          </p:nvPr>
        </p:nvSpPr>
        <p:spPr>
          <a:xfrm>
            <a:off x="776106" y="917736"/>
            <a:ext cx="8182836" cy="1292920"/>
          </a:xfrm>
          <a:prstGeom prst="rect">
            <a:avLst/>
          </a:prstGeom>
          <a:noFill/>
          <a:ln>
            <a:noFill/>
          </a:ln>
        </p:spPr>
        <p:txBody>
          <a:bodyPr spcFirstLastPara="1" wrap="square" lIns="91425" tIns="45700" rIns="91425" bIns="45700" anchor="b" anchorCtr="0">
            <a:normAutofit fontScale="90000"/>
          </a:bodyPr>
          <a:lstStyle/>
          <a:p>
            <a:pPr>
              <a:buSzPts val="3000"/>
            </a:pPr>
            <a:r>
              <a:rPr lang="en-US" sz="3600" b="1" dirty="0">
                <a:solidFill>
                  <a:srgbClr val="C00000"/>
                </a:solidFill>
                <a:latin typeface="Bio Sans SemiBold"/>
                <a:cs typeface="Calibri"/>
                <a:sym typeface="Calibri"/>
              </a:rPr>
              <a:t>Next Generation Identity Access Management and  Multi-Factor Authentication</a:t>
            </a:r>
            <a:endParaRPr lang="en-US" sz="3600" b="1" dirty="0">
              <a:solidFill>
                <a:srgbClr val="C00000"/>
              </a:solidFill>
              <a:latin typeface="Bio Sans SemiBold"/>
              <a:cs typeface="Calibri" panose="020F0502020204030204" pitchFamily="34" charset="0"/>
            </a:endParaRPr>
          </a:p>
        </p:txBody>
      </p:sp>
      <p:sp>
        <p:nvSpPr>
          <p:cNvPr id="122" name="Google Shape;122;p22"/>
          <p:cNvSpPr txBox="1">
            <a:spLocks noGrp="1"/>
          </p:cNvSpPr>
          <p:nvPr>
            <p:ph type="subTitle" idx="1"/>
          </p:nvPr>
        </p:nvSpPr>
        <p:spPr>
          <a:xfrm>
            <a:off x="776106" y="2836748"/>
            <a:ext cx="7547961" cy="15240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00000"/>
              </a:buClr>
              <a:buSzPts val="2000"/>
              <a:buNone/>
            </a:pPr>
            <a:r>
              <a:rPr lang="en-US" sz="2000" dirty="0">
                <a:solidFill>
                  <a:schemeClr val="tx1"/>
                </a:solidFill>
                <a:latin typeface="Calibri" panose="020F0502020204030204" pitchFamily="34" charset="0"/>
                <a:cs typeface="Calibri" panose="020F0502020204030204" pitchFamily="34" charset="0"/>
                <a:sym typeface="Calibri"/>
              </a:rPr>
              <a:t>January 2024</a:t>
            </a:r>
            <a:endParaRPr sz="200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r>
              <a:rPr lang="en-US" sz="2000" u="sng" dirty="0">
                <a:solidFill>
                  <a:schemeClr val="hlink"/>
                </a:solidFill>
                <a:latin typeface="+mj-lt"/>
                <a:ea typeface="Calibri"/>
                <a:cs typeface="Calibri"/>
                <a:sym typeface="Calibri"/>
                <a:hlinkClick r:id="rId3"/>
              </a:rPr>
              <a:t>www.BIO-key.com</a:t>
            </a:r>
            <a:r>
              <a:rPr lang="en-US" sz="2000" dirty="0">
                <a:solidFill>
                  <a:schemeClr val="dk1"/>
                </a:solidFill>
                <a:latin typeface="+mj-lt"/>
                <a:ea typeface="Calibri"/>
                <a:cs typeface="Calibri"/>
                <a:sym typeface="Calibri"/>
              </a:rPr>
              <a:t> </a:t>
            </a:r>
            <a:endParaRPr sz="2000" dirty="0">
              <a:solidFill>
                <a:schemeClr val="dk1"/>
              </a:solidFill>
              <a:latin typeface="+mj-lt"/>
            </a:endParaRPr>
          </a:p>
        </p:txBody>
      </p:sp>
      <p:sp>
        <p:nvSpPr>
          <p:cNvPr id="123" name="Google Shape;123;p22"/>
          <p:cNvSpPr txBox="1"/>
          <p:nvPr/>
        </p:nvSpPr>
        <p:spPr>
          <a:xfrm>
            <a:off x="1639230" y="6191626"/>
            <a:ext cx="19291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rgbClr val="B03226"/>
                </a:solidFill>
                <a:latin typeface="Calibri"/>
                <a:ea typeface="Calibri"/>
                <a:cs typeface="Calibri"/>
                <a:sym typeface="Calibri"/>
              </a:rPr>
              <a:t>Nasdaq: BKYI </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B016-9610-0F93-433B-2484C75631B9}"/>
              </a:ext>
            </a:extLst>
          </p:cNvPr>
          <p:cNvSpPr>
            <a:spLocks noGrp="1"/>
          </p:cNvSpPr>
          <p:nvPr>
            <p:ph type="title"/>
          </p:nvPr>
        </p:nvSpPr>
        <p:spPr/>
        <p:txBody>
          <a:bodyPr/>
          <a:lstStyle/>
          <a:p>
            <a:r>
              <a:rPr lang="en-US" sz="3200" b="1" dirty="0">
                <a:latin typeface="Bio Sans SemiBold"/>
              </a:rPr>
              <a:t>Phone Apps Work for Desk Worker Employees, but…</a:t>
            </a:r>
            <a:endParaRPr lang="en-US" sz="3200" b="1" dirty="0"/>
          </a:p>
        </p:txBody>
      </p:sp>
      <p:pic>
        <p:nvPicPr>
          <p:cNvPr id="5" name="Picture 4">
            <a:extLst>
              <a:ext uri="{FF2B5EF4-FFF2-40B4-BE49-F238E27FC236}">
                <a16:creationId xmlns:a16="http://schemas.microsoft.com/office/drawing/2014/main" id="{ACA55C06-1BB8-279C-0540-10FBD3969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47593" y="1013358"/>
            <a:ext cx="4644407" cy="5328273"/>
          </a:xfrm>
          <a:prstGeom prst="rect">
            <a:avLst/>
          </a:prstGeom>
        </p:spPr>
      </p:pic>
      <p:sp>
        <p:nvSpPr>
          <p:cNvPr id="3" name="Content Placeholder 2">
            <a:extLst>
              <a:ext uri="{FF2B5EF4-FFF2-40B4-BE49-F238E27FC236}">
                <a16:creationId xmlns:a16="http://schemas.microsoft.com/office/drawing/2014/main" id="{93EC7CA4-7DBD-82DF-0627-9671BD33BF53}"/>
              </a:ext>
            </a:extLst>
          </p:cNvPr>
          <p:cNvSpPr>
            <a:spLocks noGrp="1"/>
          </p:cNvSpPr>
          <p:nvPr>
            <p:ph idx="1"/>
          </p:nvPr>
        </p:nvSpPr>
        <p:spPr>
          <a:xfrm>
            <a:off x="117103" y="1013358"/>
            <a:ext cx="7198098" cy="4883083"/>
          </a:xfrm>
        </p:spPr>
        <p:txBody>
          <a:bodyPr/>
          <a:lstStyle/>
          <a:p>
            <a:r>
              <a:rPr lang="en-US" sz="2400" dirty="0">
                <a:solidFill>
                  <a:schemeClr val="tx1"/>
                </a:solidFill>
                <a:latin typeface="Bio Sans"/>
              </a:rPr>
              <a:t>Employees often must leave phones in a locker</a:t>
            </a:r>
          </a:p>
          <a:p>
            <a:pPr lvl="1" indent="-236220"/>
            <a:r>
              <a:rPr lang="en-US" sz="2000" dirty="0">
                <a:solidFill>
                  <a:schemeClr val="tx1"/>
                </a:solidFill>
                <a:latin typeface="Bio Sans"/>
              </a:rPr>
              <a:t>Clean Desktop  (Call Center)</a:t>
            </a:r>
          </a:p>
          <a:p>
            <a:pPr lvl="1" indent="-236220"/>
            <a:r>
              <a:rPr lang="en-US" sz="2000" dirty="0">
                <a:solidFill>
                  <a:schemeClr val="tx1"/>
                </a:solidFill>
                <a:latin typeface="Bio Sans"/>
              </a:rPr>
              <a:t>Data Security/Privacy</a:t>
            </a:r>
            <a:endParaRPr lang="en-US" sz="2000" dirty="0">
              <a:solidFill>
                <a:schemeClr val="tx1"/>
              </a:solidFill>
            </a:endParaRPr>
          </a:p>
          <a:p>
            <a:pPr lvl="1" indent="-236220"/>
            <a:r>
              <a:rPr lang="en-US" sz="2000" dirty="0">
                <a:solidFill>
                  <a:schemeClr val="bg2"/>
                </a:solidFill>
                <a:latin typeface="Bio Sans"/>
              </a:rPr>
              <a:t>No Distractions </a:t>
            </a:r>
          </a:p>
          <a:p>
            <a:pPr lvl="1" indent="-236220"/>
            <a:r>
              <a:rPr lang="en-US" sz="2000" dirty="0">
                <a:solidFill>
                  <a:schemeClr val="bg2"/>
                </a:solidFill>
                <a:latin typeface="Bio Sans"/>
              </a:rPr>
              <a:t>Safety (Manufacturing, Shop Floor, Healthcare)</a:t>
            </a:r>
            <a:endParaRPr lang="en-US" sz="2000" dirty="0">
              <a:solidFill>
                <a:schemeClr val="bg2"/>
              </a:solidFill>
            </a:endParaRPr>
          </a:p>
          <a:p>
            <a:r>
              <a:rPr lang="en-US" sz="2400" dirty="0">
                <a:solidFill>
                  <a:schemeClr val="bg2"/>
                </a:solidFill>
                <a:latin typeface="Bio Sans"/>
              </a:rPr>
              <a:t>Several states &amp; EU require compensation for work-related personal phone use</a:t>
            </a:r>
            <a:endParaRPr lang="en-US" sz="2400" dirty="0">
              <a:solidFill>
                <a:schemeClr val="bg2"/>
              </a:solidFill>
            </a:endParaRPr>
          </a:p>
          <a:p>
            <a:pPr lvl="1" indent="-236220"/>
            <a:r>
              <a:rPr lang="en-US" sz="2000" dirty="0">
                <a:solidFill>
                  <a:srgbClr val="0070C0"/>
                </a:solidFill>
                <a:latin typeface="Bio Sans"/>
              </a:rPr>
              <a:t>California Labor Code § 2802(a): </a:t>
            </a:r>
            <a:r>
              <a:rPr lang="en-US" sz="2000" dirty="0">
                <a:solidFill>
                  <a:schemeClr val="bg2"/>
                </a:solidFill>
                <a:latin typeface="Bio Sans"/>
              </a:rPr>
              <a:t>employer shall indemnify employee for all necessary expenditures/losses incurred in direct consequence of discharge of duties..." </a:t>
            </a:r>
          </a:p>
          <a:p>
            <a:pPr lvl="1" indent="-236220"/>
            <a:r>
              <a:rPr lang="en-US" sz="2000" dirty="0">
                <a:solidFill>
                  <a:schemeClr val="bg2"/>
                </a:solidFill>
                <a:latin typeface="Bio Sans"/>
              </a:rPr>
              <a:t>Unpaid compensation can lead to </a:t>
            </a:r>
            <a:r>
              <a:rPr lang="en-US" sz="2000" b="1" dirty="0">
                <a:solidFill>
                  <a:schemeClr val="bg2"/>
                </a:solidFill>
                <a:latin typeface="Bio Sans"/>
              </a:rPr>
              <a:t>costly class action claims</a:t>
            </a:r>
            <a:r>
              <a:rPr lang="en-US" sz="2000" dirty="0">
                <a:solidFill>
                  <a:schemeClr val="bg2"/>
                </a:solidFill>
                <a:latin typeface="Bio Sans"/>
              </a:rPr>
              <a:t>.</a:t>
            </a:r>
            <a:endParaRPr lang="en-US" sz="2000" dirty="0">
              <a:solidFill>
                <a:schemeClr val="bg2"/>
              </a:solidFill>
            </a:endParaRPr>
          </a:p>
          <a:p>
            <a:pPr lvl="1" indent="-236220"/>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26121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0992AE-52DA-363C-8344-7E2261530F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70474">
            <a:off x="8530730" y="3047736"/>
            <a:ext cx="3084417" cy="3305222"/>
          </a:xfrm>
          <a:prstGeom prst="rect">
            <a:avLst/>
          </a:prstGeom>
          <a:effectLst>
            <a:softEdge rad="241300"/>
          </a:effectLst>
        </p:spPr>
      </p:pic>
      <p:sp>
        <p:nvSpPr>
          <p:cNvPr id="2" name="Title 1">
            <a:extLst>
              <a:ext uri="{FF2B5EF4-FFF2-40B4-BE49-F238E27FC236}">
                <a16:creationId xmlns:a16="http://schemas.microsoft.com/office/drawing/2014/main" id="{88B17B9D-A910-1147-B033-2F8C8523DCEF}"/>
              </a:ext>
            </a:extLst>
          </p:cNvPr>
          <p:cNvSpPr>
            <a:spLocks noGrp="1"/>
          </p:cNvSpPr>
          <p:nvPr>
            <p:ph type="title"/>
          </p:nvPr>
        </p:nvSpPr>
        <p:spPr/>
        <p:txBody>
          <a:bodyPr/>
          <a:lstStyle/>
          <a:p>
            <a:r>
              <a:rPr lang="en-US" sz="3200" b="1" dirty="0"/>
              <a:t>BIO-key’s Unique Differentiator:</a:t>
            </a:r>
            <a:br>
              <a:rPr lang="en-US" sz="3200" b="1" dirty="0"/>
            </a:br>
            <a:r>
              <a:rPr lang="en-US" sz="3200" b="1" dirty="0"/>
              <a:t>Phoneless and Tokenless Biometric Authentication</a:t>
            </a:r>
          </a:p>
        </p:txBody>
      </p:sp>
      <p:sp>
        <p:nvSpPr>
          <p:cNvPr id="5" name="Content Placeholder 4">
            <a:extLst>
              <a:ext uri="{FF2B5EF4-FFF2-40B4-BE49-F238E27FC236}">
                <a16:creationId xmlns:a16="http://schemas.microsoft.com/office/drawing/2014/main" id="{6E2F1B6A-5D28-A0BE-9CCF-441920FDB443}"/>
              </a:ext>
            </a:extLst>
          </p:cNvPr>
          <p:cNvSpPr>
            <a:spLocks noGrp="1"/>
          </p:cNvSpPr>
          <p:nvPr>
            <p:ph idx="1"/>
          </p:nvPr>
        </p:nvSpPr>
        <p:spPr>
          <a:xfrm>
            <a:off x="314325" y="1263192"/>
            <a:ext cx="7091112" cy="4883083"/>
          </a:xfrm>
        </p:spPr>
        <p:txBody>
          <a:bodyPr/>
          <a:lstStyle/>
          <a:p>
            <a:pPr marL="0" indent="0">
              <a:buNone/>
            </a:pPr>
            <a:r>
              <a:rPr lang="en-US" b="1" dirty="0">
                <a:solidFill>
                  <a:schemeClr val="accent1"/>
                </a:solidFill>
              </a:rPr>
              <a:t>Identity Bound Biometrics </a:t>
            </a:r>
            <a:r>
              <a:rPr lang="en-US" dirty="0"/>
              <a:t>creates a centrally managed unique biometric identity that can be used to verify users anywhere, based on </a:t>
            </a:r>
            <a:r>
              <a:rPr lang="en-US" b="1" dirty="0">
                <a:solidFill>
                  <a:schemeClr val="accent1"/>
                </a:solidFill>
              </a:rPr>
              <a:t>who they are</a:t>
            </a:r>
            <a:r>
              <a:rPr lang="en-US" dirty="0"/>
              <a:t>, not what they have to carry or know and could share.</a:t>
            </a:r>
          </a:p>
          <a:p>
            <a:r>
              <a:rPr lang="en-US" sz="2000" dirty="0"/>
              <a:t>Centrally secured, privacy law compliant biometrics</a:t>
            </a:r>
          </a:p>
          <a:p>
            <a:r>
              <a:rPr lang="en-US" sz="2000" dirty="0"/>
              <a:t>Patented, high security data and integrity protection</a:t>
            </a:r>
          </a:p>
          <a:p>
            <a:r>
              <a:rPr lang="en-US" sz="2000" dirty="0"/>
              <a:t>Captured using USB fingerprint scanners or via MobileAuth app.</a:t>
            </a:r>
          </a:p>
        </p:txBody>
      </p:sp>
      <p:pic>
        <p:nvPicPr>
          <p:cNvPr id="11" name="Picture 10">
            <a:extLst>
              <a:ext uri="{FF2B5EF4-FFF2-40B4-BE49-F238E27FC236}">
                <a16:creationId xmlns:a16="http://schemas.microsoft.com/office/drawing/2014/main" id="{ED6244A7-1039-BEF9-D23A-EDF8201A4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69044"/>
            <a:ext cx="8277726" cy="1737586"/>
          </a:xfrm>
          <a:prstGeom prst="rect">
            <a:avLst/>
          </a:prstGeom>
        </p:spPr>
      </p:pic>
      <p:pic>
        <p:nvPicPr>
          <p:cNvPr id="12" name="Google Shape;156;p26" descr="A picture containing text, electronics, keyboard  Description automatically generated">
            <a:extLst>
              <a:ext uri="{FF2B5EF4-FFF2-40B4-BE49-F238E27FC236}">
                <a16:creationId xmlns:a16="http://schemas.microsoft.com/office/drawing/2014/main" id="{46CD09D2-8CC9-58BE-061D-034874D1E741}"/>
              </a:ext>
            </a:extLst>
          </p:cNvPr>
          <p:cNvPicPr preferRelativeResize="0"/>
          <p:nvPr/>
        </p:nvPicPr>
        <p:blipFill rotWithShape="1">
          <a:blip r:embed="rId4">
            <a:alphaModFix/>
          </a:blip>
          <a:srcRect/>
          <a:stretch/>
        </p:blipFill>
        <p:spPr>
          <a:xfrm>
            <a:off x="8693834" y="917107"/>
            <a:ext cx="2948270" cy="2335750"/>
          </a:xfrm>
          <a:prstGeom prst="rect">
            <a:avLst/>
          </a:prstGeom>
          <a:noFill/>
          <a:ln>
            <a:noFill/>
          </a:ln>
        </p:spPr>
      </p:pic>
    </p:spTree>
    <p:extLst>
      <p:ext uri="{BB962C8B-B14F-4D97-AF65-F5344CB8AC3E}">
        <p14:creationId xmlns:p14="http://schemas.microsoft.com/office/powerpoint/2010/main" val="4202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1AE1AD-04BB-61D5-24CB-55B8E129031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30054" y="4191968"/>
            <a:ext cx="3408174" cy="2157181"/>
          </a:xfrm>
          <a:prstGeom prst="ellipse">
            <a:avLst/>
          </a:prstGeom>
          <a:ln>
            <a:noFill/>
          </a:ln>
          <a:effectLst>
            <a:softEdge rad="112500"/>
          </a:effectLst>
        </p:spPr>
      </p:pic>
      <p:sp>
        <p:nvSpPr>
          <p:cNvPr id="2" name="Title 1">
            <a:extLst>
              <a:ext uri="{FF2B5EF4-FFF2-40B4-BE49-F238E27FC236}">
                <a16:creationId xmlns:a16="http://schemas.microsoft.com/office/drawing/2014/main" id="{4200ED12-03C9-E4F7-B617-4FED81D47110}"/>
              </a:ext>
            </a:extLst>
          </p:cNvPr>
          <p:cNvSpPr>
            <a:spLocks noGrp="1"/>
          </p:cNvSpPr>
          <p:nvPr>
            <p:ph type="title"/>
          </p:nvPr>
        </p:nvSpPr>
        <p:spPr/>
        <p:txBody>
          <a:bodyPr/>
          <a:lstStyle/>
          <a:p>
            <a:r>
              <a:rPr lang="en-US" b="1" dirty="0">
                <a:latin typeface="Bio Sans SemiBold" panose="020B0606020202040204" charset="0"/>
              </a:rPr>
              <a:t>New Product: Passkey:YOU Replaces Phones and Hardware Tokens</a:t>
            </a:r>
            <a:br>
              <a:rPr lang="en-US" b="1" dirty="0">
                <a:latin typeface="Bio Sans SemiBold" panose="020B0606020202040204" charset="0"/>
              </a:rPr>
            </a:br>
            <a:r>
              <a:rPr lang="en-US" b="1" dirty="0">
                <a:latin typeface="Bio Sans SemiBold" panose="020B0606020202040204" charset="0"/>
              </a:rPr>
              <a:t>for Restricted Environments with a Touch of a Finger</a:t>
            </a:r>
          </a:p>
        </p:txBody>
      </p:sp>
      <p:sp>
        <p:nvSpPr>
          <p:cNvPr id="6" name="Text Placeholder 5">
            <a:extLst>
              <a:ext uri="{FF2B5EF4-FFF2-40B4-BE49-F238E27FC236}">
                <a16:creationId xmlns:a16="http://schemas.microsoft.com/office/drawing/2014/main" id="{416EFD8E-EBD0-536C-F8A1-92528F0E90C8}"/>
              </a:ext>
            </a:extLst>
          </p:cNvPr>
          <p:cNvSpPr>
            <a:spLocks noGrp="1"/>
          </p:cNvSpPr>
          <p:nvPr>
            <p:ph type="body" idx="1"/>
          </p:nvPr>
        </p:nvSpPr>
        <p:spPr/>
        <p:txBody>
          <a:bodyPr/>
          <a:lstStyle/>
          <a:p>
            <a:pPr marL="88900" indent="0">
              <a:buNone/>
            </a:pPr>
            <a:r>
              <a:rPr lang="en-US" dirty="0">
                <a:latin typeface="Bio Sans SemiBold" panose="020B0606020202040204" charset="0"/>
              </a:rPr>
              <a:t>Uses BIO-key Biometric authentication as a drop-in replacement for FIDO2 hardware tokens when signing into shared workstations</a:t>
            </a:r>
          </a:p>
          <a:p>
            <a:r>
              <a:rPr lang="en-US" dirty="0">
                <a:latin typeface="Bio Sans SemiBold" panose="020B0606020202040204" charset="0"/>
              </a:rPr>
              <a:t>Manufacturing</a:t>
            </a:r>
          </a:p>
          <a:p>
            <a:r>
              <a:rPr lang="en-US" dirty="0">
                <a:latin typeface="Bio Sans SemiBold" panose="020B0606020202040204" charset="0"/>
              </a:rPr>
              <a:t>Repair Centers</a:t>
            </a:r>
          </a:p>
          <a:p>
            <a:r>
              <a:rPr lang="en-US" dirty="0">
                <a:latin typeface="Bio Sans SemiBold" panose="020B0606020202040204" charset="0"/>
              </a:rPr>
              <a:t>Call centers</a:t>
            </a:r>
          </a:p>
          <a:p>
            <a:r>
              <a:rPr lang="en-US" dirty="0">
                <a:latin typeface="Bio Sans SemiBold" panose="020B0606020202040204" charset="0"/>
              </a:rPr>
              <a:t>Retail</a:t>
            </a:r>
          </a:p>
          <a:p>
            <a:r>
              <a:rPr lang="en-US" dirty="0">
                <a:latin typeface="Bio Sans SemiBold" panose="020B0606020202040204" charset="0"/>
              </a:rPr>
              <a:t>Healthcare</a:t>
            </a:r>
          </a:p>
          <a:p>
            <a:r>
              <a:rPr lang="en-US" dirty="0">
                <a:latin typeface="Bio Sans SemiBold" panose="020B0606020202040204" charset="0"/>
              </a:rPr>
              <a:t>Sensitive Compartmented Information Facilities (SCIFs)</a:t>
            </a:r>
          </a:p>
          <a:p>
            <a:endParaRPr lang="en-US" dirty="0">
              <a:latin typeface="Bio Sans SemiBold" panose="020B0606020202040204" charset="0"/>
            </a:endParaRPr>
          </a:p>
          <a:p>
            <a:pPr marL="88900" indent="0">
              <a:buNone/>
            </a:pPr>
            <a:endParaRPr lang="en-US" dirty="0">
              <a:latin typeface="Bio Sans SemiBold" panose="020B0606020202040204" charset="0"/>
            </a:endParaRPr>
          </a:p>
        </p:txBody>
      </p:sp>
      <p:sp>
        <p:nvSpPr>
          <p:cNvPr id="7" name="Text Placeholder 6">
            <a:extLst>
              <a:ext uri="{FF2B5EF4-FFF2-40B4-BE49-F238E27FC236}">
                <a16:creationId xmlns:a16="http://schemas.microsoft.com/office/drawing/2014/main" id="{F7D9D38A-0271-9DB0-E803-F508451D1D67}"/>
              </a:ext>
            </a:extLst>
          </p:cNvPr>
          <p:cNvSpPr>
            <a:spLocks noGrp="1"/>
          </p:cNvSpPr>
          <p:nvPr>
            <p:ph type="body" idx="2"/>
          </p:nvPr>
        </p:nvSpPr>
        <p:spPr/>
        <p:txBody>
          <a:bodyPr/>
          <a:lstStyle/>
          <a:p>
            <a:r>
              <a:rPr lang="en-US" dirty="0">
                <a:latin typeface="Bio Sans SemiBold" panose="020B0606020202040204" charset="0"/>
              </a:rPr>
              <a:t>Compatible </a:t>
            </a:r>
            <a:r>
              <a:rPr lang="en-US" b="1" dirty="0">
                <a:latin typeface="Bio Sans SemiBold" panose="020B0606020202040204" charset="0"/>
              </a:rPr>
              <a:t>out of the box </a:t>
            </a:r>
            <a:r>
              <a:rPr lang="en-US" dirty="0">
                <a:latin typeface="Bio Sans SemiBold" panose="020B0606020202040204" charset="0"/>
              </a:rPr>
              <a:t>with existing identity infrastructure, e.g. Microsoft Entra, Okta, Ping and others</a:t>
            </a:r>
          </a:p>
          <a:p>
            <a:r>
              <a:rPr lang="en-US" dirty="0">
                <a:latin typeface="Bio Sans SemiBold" panose="020B0606020202040204" charset="0"/>
              </a:rPr>
              <a:t>FIDO-Certified</a:t>
            </a:r>
          </a:p>
          <a:p>
            <a:r>
              <a:rPr lang="en-US" dirty="0">
                <a:latin typeface="Bio Sans SemiBold" panose="020B0606020202040204" charset="0"/>
              </a:rPr>
              <a:t>Simplified and more secure account recovery when other authenticators are lost</a:t>
            </a:r>
          </a:p>
        </p:txBody>
      </p:sp>
      <p:sp>
        <p:nvSpPr>
          <p:cNvPr id="13" name="TextBox 12">
            <a:extLst>
              <a:ext uri="{FF2B5EF4-FFF2-40B4-BE49-F238E27FC236}">
                <a16:creationId xmlns:a16="http://schemas.microsoft.com/office/drawing/2014/main" id="{6018414F-7703-6580-21AE-E87525F6C032}"/>
              </a:ext>
            </a:extLst>
          </p:cNvPr>
          <p:cNvSpPr txBox="1"/>
          <p:nvPr/>
        </p:nvSpPr>
        <p:spPr>
          <a:xfrm>
            <a:off x="3277528" y="1081384"/>
            <a:ext cx="5831555" cy="461665"/>
          </a:xfrm>
          <a:prstGeom prst="rect">
            <a:avLst/>
          </a:prstGeom>
          <a:noFill/>
        </p:spPr>
        <p:txBody>
          <a:bodyPr wrap="square" rtlCol="0">
            <a:spAutoFit/>
          </a:bodyPr>
          <a:lstStyle/>
          <a:p>
            <a:r>
              <a:rPr lang="en-US" sz="2400" b="1" dirty="0">
                <a:solidFill>
                  <a:schemeClr val="accent1"/>
                </a:solidFill>
                <a:latin typeface="Bio Sans SemiBold" panose="020B0606020202040204" charset="0"/>
              </a:rPr>
              <a:t>Huge savings versus per-user tokens</a:t>
            </a:r>
          </a:p>
        </p:txBody>
      </p:sp>
    </p:spTree>
    <p:extLst>
      <p:ext uri="{BB962C8B-B14F-4D97-AF65-F5344CB8AC3E}">
        <p14:creationId xmlns:p14="http://schemas.microsoft.com/office/powerpoint/2010/main" val="14762896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DFF1-632B-45C9-A6F6-7B1B15B89075}"/>
              </a:ext>
            </a:extLst>
          </p:cNvPr>
          <p:cNvSpPr>
            <a:spLocks noGrp="1"/>
          </p:cNvSpPr>
          <p:nvPr>
            <p:ph type="title"/>
          </p:nvPr>
        </p:nvSpPr>
        <p:spPr/>
        <p:txBody>
          <a:bodyPr/>
          <a:lstStyle/>
          <a:p>
            <a:r>
              <a:rPr lang="en-US" sz="3200" b="1" dirty="0">
                <a:latin typeface="Bio Sans SemiBold"/>
              </a:rPr>
              <a:t>BIO-key Value Proposition</a:t>
            </a:r>
          </a:p>
        </p:txBody>
      </p:sp>
      <p:sp>
        <p:nvSpPr>
          <p:cNvPr id="3" name="Text Placeholder 2">
            <a:extLst>
              <a:ext uri="{FF2B5EF4-FFF2-40B4-BE49-F238E27FC236}">
                <a16:creationId xmlns:a16="http://schemas.microsoft.com/office/drawing/2014/main" id="{0B8FC58B-30F3-E027-EFA9-D78A75768847}"/>
              </a:ext>
            </a:extLst>
          </p:cNvPr>
          <p:cNvSpPr>
            <a:spLocks noGrp="1"/>
          </p:cNvSpPr>
          <p:nvPr>
            <p:ph type="body" idx="1"/>
          </p:nvPr>
        </p:nvSpPr>
        <p:spPr>
          <a:xfrm>
            <a:off x="314325" y="1013358"/>
            <a:ext cx="11496675" cy="5170659"/>
          </a:xfrm>
        </p:spPr>
        <p:txBody>
          <a:bodyPr/>
          <a:lstStyle/>
          <a:p>
            <a:r>
              <a:rPr lang="en-US" sz="2800" dirty="0">
                <a:solidFill>
                  <a:schemeClr val="tx1"/>
                </a:solidFill>
              </a:rPr>
              <a:t>Complete MFA offering with </a:t>
            </a:r>
            <a:r>
              <a:rPr lang="en-US" sz="2800" b="1" dirty="0">
                <a:solidFill>
                  <a:schemeClr val="tx1"/>
                </a:solidFill>
              </a:rPr>
              <a:t>Phoneless &amp; Tokenless</a:t>
            </a:r>
            <a:r>
              <a:rPr lang="en-US" sz="2800" dirty="0">
                <a:solidFill>
                  <a:schemeClr val="tx1"/>
                </a:solidFill>
              </a:rPr>
              <a:t> authentication </a:t>
            </a:r>
          </a:p>
          <a:p>
            <a:pPr lvl="1"/>
            <a:r>
              <a:rPr lang="en-US" sz="2400" dirty="0">
                <a:solidFill>
                  <a:schemeClr val="tx1"/>
                </a:solidFill>
              </a:rPr>
              <a:t>Leveraging patented biometric capabilities </a:t>
            </a:r>
            <a:r>
              <a:rPr lang="en-US" sz="2400" b="1" dirty="0">
                <a:solidFill>
                  <a:schemeClr val="tx1"/>
                </a:solidFill>
              </a:rPr>
              <a:t>widely deployed/proven</a:t>
            </a:r>
            <a:r>
              <a:rPr lang="en-US" sz="2400" dirty="0">
                <a:solidFill>
                  <a:schemeClr val="tx1"/>
                </a:solidFill>
              </a:rPr>
              <a:t> in the highest-security settings in the world.</a:t>
            </a:r>
          </a:p>
          <a:p>
            <a:r>
              <a:rPr lang="en-US" sz="2800" dirty="0">
                <a:solidFill>
                  <a:schemeClr val="tx1"/>
                </a:solidFill>
              </a:rPr>
              <a:t>Growing Base of Major Enterprise Deployments</a:t>
            </a:r>
          </a:p>
          <a:p>
            <a:pPr lvl="1"/>
            <a:r>
              <a:rPr lang="en-US" sz="2400" dirty="0">
                <a:solidFill>
                  <a:schemeClr val="tx1"/>
                </a:solidFill>
              </a:rPr>
              <a:t>Global Defense Ministries, Banks, Hospitals/Healthcare, Retail, Call Centers</a:t>
            </a:r>
          </a:p>
          <a:p>
            <a:pPr lvl="1"/>
            <a:r>
              <a:rPr lang="en-US" sz="2400" dirty="0">
                <a:solidFill>
                  <a:schemeClr val="tx1"/>
                </a:solidFill>
              </a:rPr>
              <a:t>Ideal for manufacturing, construction, healthcare</a:t>
            </a:r>
          </a:p>
          <a:p>
            <a:pPr lvl="1"/>
            <a:r>
              <a:rPr lang="en-US" sz="2400" dirty="0">
                <a:solidFill>
                  <a:schemeClr val="tx1"/>
                </a:solidFill>
              </a:rPr>
              <a:t>In Proof of Concept with industry leaders in:</a:t>
            </a:r>
            <a:endParaRPr lang="en-US" sz="1600" dirty="0">
              <a:solidFill>
                <a:schemeClr val="tx1"/>
              </a:solidFill>
            </a:endParaRPr>
          </a:p>
          <a:p>
            <a:pPr lvl="2"/>
            <a:r>
              <a:rPr lang="en-US" sz="2400" dirty="0">
                <a:solidFill>
                  <a:schemeClr val="tx1"/>
                </a:solidFill>
              </a:rPr>
              <a:t>Residential construction</a:t>
            </a:r>
          </a:p>
          <a:p>
            <a:pPr lvl="2"/>
            <a:r>
              <a:rPr lang="en-US" sz="2400" dirty="0">
                <a:solidFill>
                  <a:schemeClr val="tx1"/>
                </a:solidFill>
              </a:rPr>
              <a:t>Retail Grocery</a:t>
            </a:r>
          </a:p>
          <a:p>
            <a:pPr lvl="2"/>
            <a:r>
              <a:rPr lang="en-US" sz="2400" dirty="0">
                <a:solidFill>
                  <a:schemeClr val="tx1"/>
                </a:solidFill>
              </a:rPr>
              <a:t>Call centers</a:t>
            </a:r>
          </a:p>
          <a:p>
            <a:pPr lvl="2"/>
            <a:r>
              <a:rPr lang="en-US" sz="2400" dirty="0">
                <a:solidFill>
                  <a:schemeClr val="tx1"/>
                </a:solidFill>
              </a:rPr>
              <a:t>Automotive OEM</a:t>
            </a:r>
          </a:p>
          <a:p>
            <a:pPr lvl="2"/>
            <a:endParaRPr lang="en-US" dirty="0"/>
          </a:p>
          <a:p>
            <a:pPr lvl="2"/>
            <a:endParaRPr lang="en-US" dirty="0"/>
          </a:p>
          <a:p>
            <a:endParaRPr lang="en-US" dirty="0"/>
          </a:p>
        </p:txBody>
      </p:sp>
    </p:spTree>
    <p:extLst>
      <p:ext uri="{BB962C8B-B14F-4D97-AF65-F5344CB8AC3E}">
        <p14:creationId xmlns:p14="http://schemas.microsoft.com/office/powerpoint/2010/main" val="258364690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943E-E6C7-1CBF-9DBF-7CABB8FE9BBC}"/>
              </a:ext>
            </a:extLst>
          </p:cNvPr>
          <p:cNvSpPr>
            <a:spLocks noGrp="1"/>
          </p:cNvSpPr>
          <p:nvPr>
            <p:ph type="title"/>
          </p:nvPr>
        </p:nvSpPr>
        <p:spPr/>
        <p:txBody>
          <a:bodyPr/>
          <a:lstStyle/>
          <a:p>
            <a:r>
              <a:rPr lang="en-US" sz="3200" b="1" dirty="0"/>
              <a:t>Gartner is Informing Enterprises about the Value of BIO-key’s Capabilities</a:t>
            </a:r>
          </a:p>
        </p:txBody>
      </p:sp>
      <p:sp>
        <p:nvSpPr>
          <p:cNvPr id="3" name="Content Placeholder 2">
            <a:extLst>
              <a:ext uri="{FF2B5EF4-FFF2-40B4-BE49-F238E27FC236}">
                <a16:creationId xmlns:a16="http://schemas.microsoft.com/office/drawing/2014/main" id="{CA278647-6F0A-BC80-6A28-D82F3B94B92D}"/>
              </a:ext>
            </a:extLst>
          </p:cNvPr>
          <p:cNvSpPr>
            <a:spLocks noGrp="1"/>
          </p:cNvSpPr>
          <p:nvPr>
            <p:ph idx="1"/>
          </p:nvPr>
        </p:nvSpPr>
        <p:spPr/>
        <p:txBody>
          <a:bodyPr/>
          <a:lstStyle/>
          <a:p>
            <a:r>
              <a:rPr lang="en-US" dirty="0"/>
              <a:t>“User authentication is fundamental to identity-first security and an imperative for security and risk management leaders responsible for identity and access management (IAM leaders). “</a:t>
            </a:r>
          </a:p>
          <a:p>
            <a:r>
              <a:rPr lang="en-US" dirty="0"/>
              <a:t>“Unlike the two other types of authentication credentials (knowledge and possession), </a:t>
            </a:r>
            <a:r>
              <a:rPr lang="en-US" b="1" dirty="0"/>
              <a:t>biometric traits are inherent to a person, thus providing a uniquely human basis </a:t>
            </a:r>
            <a:r>
              <a:rPr lang="en-US" dirty="0"/>
              <a:t>for authentication.”</a:t>
            </a:r>
          </a:p>
          <a:p>
            <a:r>
              <a:rPr lang="en-US" dirty="0"/>
              <a:t>“Biometric authentication potentially </a:t>
            </a:r>
            <a:r>
              <a:rPr lang="en-US" b="1" dirty="0"/>
              <a:t>frees the person from having to remember a password or carry a token, enhancing user experience (UX). </a:t>
            </a:r>
            <a:r>
              <a:rPr lang="en-US" dirty="0"/>
              <a:t>Biometric traits also provide a robust basis for binding other authentication credentials to a living person via identity verification (IDV).”</a:t>
            </a:r>
          </a:p>
          <a:p>
            <a:r>
              <a:rPr lang="en-US" dirty="0"/>
              <a:t>Already seeing referred leads</a:t>
            </a:r>
          </a:p>
          <a:p>
            <a:endParaRPr lang="en-US" dirty="0"/>
          </a:p>
          <a:p>
            <a:pPr marL="0" indent="0" algn="r">
              <a:buNone/>
            </a:pPr>
            <a:r>
              <a:rPr lang="en-US" dirty="0"/>
              <a:t>Source: </a:t>
            </a:r>
            <a:r>
              <a:rPr lang="en-US" dirty="0">
                <a:solidFill>
                  <a:schemeClr val="tx1"/>
                </a:solidFill>
                <a:hlinkClick r:id="rId2">
                  <a:extLst>
                    <a:ext uri="{A12FA001-AC4F-418D-AE19-62706E023703}">
                      <ahyp:hlinkClr xmlns:ahyp="http://schemas.microsoft.com/office/drawing/2018/hyperlinkcolor" val="tx"/>
                    </a:ext>
                  </a:extLst>
                </a:hlinkClick>
              </a:rPr>
              <a:t>Gartner Innovation Insight for Biometric Authentication</a:t>
            </a:r>
            <a:r>
              <a:rPr lang="en-US" dirty="0">
                <a:solidFill>
                  <a:schemeClr val="tx1"/>
                </a:solidFill>
              </a:rPr>
              <a:t>, </a:t>
            </a:r>
            <a:r>
              <a:rPr lang="en-US" dirty="0"/>
              <a:t>20 December 2023 </a:t>
            </a:r>
          </a:p>
        </p:txBody>
      </p:sp>
      <p:pic>
        <p:nvPicPr>
          <p:cNvPr id="6" name="Picture 5">
            <a:extLst>
              <a:ext uri="{FF2B5EF4-FFF2-40B4-BE49-F238E27FC236}">
                <a16:creationId xmlns:a16="http://schemas.microsoft.com/office/drawing/2014/main" id="{60288FF5-3A53-F1A7-5C70-81B12D7FADB6}"/>
              </a:ext>
            </a:extLst>
          </p:cNvPr>
          <p:cNvPicPr>
            <a:picLocks noChangeAspect="1"/>
          </p:cNvPicPr>
          <p:nvPr/>
        </p:nvPicPr>
        <p:blipFill>
          <a:blip r:embed="rId3"/>
          <a:stretch>
            <a:fillRect/>
          </a:stretch>
        </p:blipFill>
        <p:spPr>
          <a:xfrm>
            <a:off x="4547010" y="4195108"/>
            <a:ext cx="3219899" cy="981212"/>
          </a:xfrm>
          <a:prstGeom prst="rect">
            <a:avLst/>
          </a:prstGeom>
        </p:spPr>
      </p:pic>
    </p:spTree>
    <p:extLst>
      <p:ext uri="{BB962C8B-B14F-4D97-AF65-F5344CB8AC3E}">
        <p14:creationId xmlns:p14="http://schemas.microsoft.com/office/powerpoint/2010/main" val="42479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p:nvPr/>
        </p:nvSpPr>
        <p:spPr>
          <a:xfrm flipH="1">
            <a:off x="250087" y="844161"/>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0" name="Google Shape;270;p31"/>
          <p:cNvSpPr/>
          <p:nvPr/>
        </p:nvSpPr>
        <p:spPr>
          <a:xfrm flipH="1">
            <a:off x="1903482" y="858537"/>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1" name="Google Shape;271;p31"/>
          <p:cNvSpPr/>
          <p:nvPr/>
        </p:nvSpPr>
        <p:spPr>
          <a:xfrm flipH="1">
            <a:off x="3556878" y="858537"/>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2" name="Google Shape;272;p31"/>
          <p:cNvSpPr/>
          <p:nvPr/>
        </p:nvSpPr>
        <p:spPr>
          <a:xfrm flipH="1">
            <a:off x="5239029" y="858537"/>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3" name="Google Shape;273;p31"/>
          <p:cNvSpPr/>
          <p:nvPr/>
        </p:nvSpPr>
        <p:spPr>
          <a:xfrm flipH="1">
            <a:off x="6878047" y="858536"/>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4" name="Google Shape;274;p31"/>
          <p:cNvSpPr/>
          <p:nvPr/>
        </p:nvSpPr>
        <p:spPr>
          <a:xfrm flipH="1">
            <a:off x="250086" y="1979972"/>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5" name="Google Shape;275;p31"/>
          <p:cNvSpPr/>
          <p:nvPr/>
        </p:nvSpPr>
        <p:spPr>
          <a:xfrm flipH="1">
            <a:off x="1903481" y="199434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6" name="Google Shape;276;p31"/>
          <p:cNvSpPr/>
          <p:nvPr/>
        </p:nvSpPr>
        <p:spPr>
          <a:xfrm flipH="1">
            <a:off x="3556877" y="199434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7" name="Google Shape;277;p31"/>
          <p:cNvSpPr/>
          <p:nvPr/>
        </p:nvSpPr>
        <p:spPr>
          <a:xfrm flipH="1">
            <a:off x="5239028" y="199434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8" name="Google Shape;278;p31"/>
          <p:cNvSpPr/>
          <p:nvPr/>
        </p:nvSpPr>
        <p:spPr>
          <a:xfrm flipH="1">
            <a:off x="6878046" y="1994347"/>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79" name="Google Shape;279;p31"/>
          <p:cNvSpPr/>
          <p:nvPr/>
        </p:nvSpPr>
        <p:spPr>
          <a:xfrm flipH="1">
            <a:off x="250086" y="3115783"/>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0" name="Google Shape;280;p31"/>
          <p:cNvSpPr/>
          <p:nvPr/>
        </p:nvSpPr>
        <p:spPr>
          <a:xfrm flipH="1">
            <a:off x="1903481" y="3130159"/>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1" name="Google Shape;281;p31"/>
          <p:cNvSpPr/>
          <p:nvPr/>
        </p:nvSpPr>
        <p:spPr>
          <a:xfrm flipH="1">
            <a:off x="3556877" y="3130159"/>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2" name="Google Shape;282;p31"/>
          <p:cNvSpPr/>
          <p:nvPr/>
        </p:nvSpPr>
        <p:spPr>
          <a:xfrm flipH="1">
            <a:off x="5239028" y="3130159"/>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3" name="Google Shape;283;p31"/>
          <p:cNvSpPr/>
          <p:nvPr/>
        </p:nvSpPr>
        <p:spPr>
          <a:xfrm flipH="1">
            <a:off x="6878046" y="313015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4" name="Google Shape;284;p31"/>
          <p:cNvSpPr/>
          <p:nvPr/>
        </p:nvSpPr>
        <p:spPr>
          <a:xfrm flipH="1">
            <a:off x="250086" y="4251594"/>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5" name="Google Shape;285;p31"/>
          <p:cNvSpPr/>
          <p:nvPr/>
        </p:nvSpPr>
        <p:spPr>
          <a:xfrm flipH="1">
            <a:off x="1903481" y="4265970"/>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6" name="Google Shape;286;p31"/>
          <p:cNvSpPr/>
          <p:nvPr/>
        </p:nvSpPr>
        <p:spPr>
          <a:xfrm flipH="1">
            <a:off x="3556877" y="4265970"/>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7" name="Google Shape;287;p31"/>
          <p:cNvSpPr/>
          <p:nvPr/>
        </p:nvSpPr>
        <p:spPr>
          <a:xfrm flipH="1">
            <a:off x="5239028" y="4265970"/>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288" name="Google Shape;288;p31"/>
          <p:cNvSpPr txBox="1">
            <a:spLocks noGrp="1"/>
          </p:cNvSpPr>
          <p:nvPr>
            <p:ph type="title"/>
          </p:nvPr>
        </p:nvSpPr>
        <p:spPr>
          <a:xfrm>
            <a:off x="186117" y="202606"/>
            <a:ext cx="11624883" cy="5189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000"/>
              <a:buFont typeface="Arial"/>
              <a:buNone/>
            </a:pPr>
            <a:r>
              <a:rPr lang="en-US" sz="3200" b="1" dirty="0">
                <a:latin typeface="Bio Sans SemiBold"/>
                <a:sym typeface="Arial"/>
              </a:rPr>
              <a:t>Customers </a:t>
            </a:r>
            <a:r>
              <a:rPr lang="en-US" sz="3200" b="1" dirty="0">
                <a:solidFill>
                  <a:srgbClr val="00B0F0"/>
                </a:solidFill>
                <a:latin typeface="Bio Sans SemiBold"/>
                <a:sym typeface="Arial"/>
              </a:rPr>
              <a:t>Relying on BIO-key</a:t>
            </a:r>
            <a:endParaRPr sz="3200" b="1" dirty="0">
              <a:solidFill>
                <a:srgbClr val="00B0F0"/>
              </a:solidFill>
              <a:latin typeface="Bio Sans SemiBold"/>
            </a:endParaRPr>
          </a:p>
        </p:txBody>
      </p:sp>
      <p:pic>
        <p:nvPicPr>
          <p:cNvPr id="290" name="Google Shape;290;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531" y="4595039"/>
            <a:ext cx="1276564" cy="309900"/>
          </a:xfrm>
          <a:prstGeom prst="rect">
            <a:avLst/>
          </a:prstGeom>
          <a:noFill/>
          <a:ln>
            <a:noFill/>
          </a:ln>
        </p:spPr>
      </p:pic>
      <p:pic>
        <p:nvPicPr>
          <p:cNvPr id="291" name="Google Shape;291;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9558" y="2220033"/>
            <a:ext cx="1304275" cy="392311"/>
          </a:xfrm>
          <a:prstGeom prst="rect">
            <a:avLst/>
          </a:prstGeom>
          <a:noFill/>
          <a:ln>
            <a:noFill/>
          </a:ln>
        </p:spPr>
      </p:pic>
      <p:pic>
        <p:nvPicPr>
          <p:cNvPr id="293" name="Google Shape;293;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8077" y="2140002"/>
            <a:ext cx="1503300" cy="652870"/>
          </a:xfrm>
          <a:prstGeom prst="rect">
            <a:avLst/>
          </a:prstGeom>
          <a:noFill/>
          <a:ln>
            <a:noFill/>
          </a:ln>
        </p:spPr>
      </p:pic>
      <p:pic>
        <p:nvPicPr>
          <p:cNvPr id="294" name="Google Shape;294;p3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299509" y="3245760"/>
            <a:ext cx="751509" cy="757135"/>
          </a:xfrm>
          <a:prstGeom prst="rect">
            <a:avLst/>
          </a:prstGeom>
          <a:noFill/>
          <a:ln>
            <a:noFill/>
          </a:ln>
        </p:spPr>
      </p:pic>
      <p:pic>
        <p:nvPicPr>
          <p:cNvPr id="295" name="Google Shape;295;p3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444041" y="4464864"/>
            <a:ext cx="1070757" cy="625203"/>
          </a:xfrm>
          <a:prstGeom prst="rect">
            <a:avLst/>
          </a:prstGeom>
          <a:noFill/>
          <a:ln>
            <a:noFill/>
          </a:ln>
        </p:spPr>
      </p:pic>
      <p:pic>
        <p:nvPicPr>
          <p:cNvPr id="297" name="Google Shape;297;p3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601268" y="3355605"/>
            <a:ext cx="1400372" cy="501055"/>
          </a:xfrm>
          <a:prstGeom prst="rect">
            <a:avLst/>
          </a:prstGeom>
          <a:noFill/>
          <a:ln>
            <a:noFill/>
          </a:ln>
        </p:spPr>
      </p:pic>
      <p:pic>
        <p:nvPicPr>
          <p:cNvPr id="298" name="Google Shape;298;p3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052533" y="4511734"/>
            <a:ext cx="1201123" cy="391311"/>
          </a:xfrm>
          <a:prstGeom prst="rect">
            <a:avLst/>
          </a:prstGeom>
          <a:noFill/>
          <a:ln>
            <a:noFill/>
          </a:ln>
        </p:spPr>
      </p:pic>
      <p:pic>
        <p:nvPicPr>
          <p:cNvPr id="299" name="Google Shape;299;p31"/>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608397" y="1196698"/>
            <a:ext cx="1360338" cy="285631"/>
          </a:xfrm>
          <a:prstGeom prst="rect">
            <a:avLst/>
          </a:prstGeom>
          <a:noFill/>
          <a:ln>
            <a:noFill/>
          </a:ln>
        </p:spPr>
      </p:pic>
      <p:pic>
        <p:nvPicPr>
          <p:cNvPr id="300" name="Google Shape;300;p31"/>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994017" y="2209487"/>
            <a:ext cx="1323718" cy="543653"/>
          </a:xfrm>
          <a:prstGeom prst="rect">
            <a:avLst/>
          </a:prstGeom>
          <a:noFill/>
          <a:ln>
            <a:noFill/>
          </a:ln>
        </p:spPr>
      </p:pic>
      <p:pic>
        <p:nvPicPr>
          <p:cNvPr id="301" name="Google Shape;301;p31"/>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846908" y="4463806"/>
            <a:ext cx="914880" cy="577731"/>
          </a:xfrm>
          <a:prstGeom prst="rect">
            <a:avLst/>
          </a:prstGeom>
          <a:noFill/>
          <a:ln>
            <a:noFill/>
          </a:ln>
        </p:spPr>
      </p:pic>
      <p:pic>
        <p:nvPicPr>
          <p:cNvPr id="304" name="Google Shape;304;p31"/>
          <p:cNvPicPr preferRelativeResize="0"/>
          <p:nvPr/>
        </p:nvPicPr>
        <p:blipFill rotWithShape="1">
          <a:blip r:embed="rId13">
            <a:alphaModFix/>
          </a:blip>
          <a:srcRect/>
          <a:stretch/>
        </p:blipFill>
        <p:spPr>
          <a:xfrm>
            <a:off x="7150095" y="3145675"/>
            <a:ext cx="952500" cy="952500"/>
          </a:xfrm>
          <a:prstGeom prst="rect">
            <a:avLst/>
          </a:prstGeom>
          <a:noFill/>
          <a:ln>
            <a:noFill/>
          </a:ln>
        </p:spPr>
      </p:pic>
      <p:pic>
        <p:nvPicPr>
          <p:cNvPr id="305" name="Google Shape;305;p3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556376" y="3189139"/>
            <a:ext cx="866236" cy="851859"/>
          </a:xfrm>
          <a:prstGeom prst="rect">
            <a:avLst/>
          </a:prstGeom>
          <a:noFill/>
          <a:ln>
            <a:noFill/>
          </a:ln>
        </p:spPr>
      </p:pic>
      <p:pic>
        <p:nvPicPr>
          <p:cNvPr id="307" name="Google Shape;307;p31" descr="Logo, company name  Description automatically generated"/>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977868" y="978137"/>
            <a:ext cx="1219201" cy="733395"/>
          </a:xfrm>
          <a:prstGeom prst="rect">
            <a:avLst/>
          </a:prstGeom>
          <a:noFill/>
          <a:ln>
            <a:noFill/>
          </a:ln>
        </p:spPr>
      </p:pic>
      <p:sp>
        <p:nvSpPr>
          <p:cNvPr id="308" name="Google Shape;308;p31"/>
          <p:cNvSpPr/>
          <p:nvPr/>
        </p:nvSpPr>
        <p:spPr>
          <a:xfrm flipH="1">
            <a:off x="6908170" y="4265969"/>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09" name="Google Shape;309;p31"/>
          <p:cNvSpPr/>
          <p:nvPr/>
        </p:nvSpPr>
        <p:spPr>
          <a:xfrm flipH="1">
            <a:off x="8595455" y="426596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pic>
        <p:nvPicPr>
          <p:cNvPr id="310" name="Google Shape;310;p3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7223757" y="4277816"/>
            <a:ext cx="870859" cy="852716"/>
          </a:xfrm>
          <a:prstGeom prst="rect">
            <a:avLst/>
          </a:prstGeom>
          <a:noFill/>
          <a:ln>
            <a:noFill/>
          </a:ln>
        </p:spPr>
      </p:pic>
      <p:pic>
        <p:nvPicPr>
          <p:cNvPr id="311" name="Google Shape;311;p31" descr="Logo  Description automatically generated"/>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8918300" y="4341661"/>
            <a:ext cx="865415" cy="788526"/>
          </a:xfrm>
          <a:prstGeom prst="rect">
            <a:avLst/>
          </a:prstGeom>
          <a:noFill/>
          <a:ln>
            <a:noFill/>
          </a:ln>
        </p:spPr>
      </p:pic>
      <p:sp>
        <p:nvSpPr>
          <p:cNvPr id="312" name="Google Shape;312;p31"/>
          <p:cNvSpPr/>
          <p:nvPr/>
        </p:nvSpPr>
        <p:spPr>
          <a:xfrm flipH="1">
            <a:off x="250086" y="5364432"/>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3" name="Google Shape;313;p31"/>
          <p:cNvSpPr/>
          <p:nvPr/>
        </p:nvSpPr>
        <p:spPr>
          <a:xfrm flipH="1">
            <a:off x="1903481" y="537880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4" name="Google Shape;314;p31"/>
          <p:cNvSpPr/>
          <p:nvPr/>
        </p:nvSpPr>
        <p:spPr>
          <a:xfrm flipH="1">
            <a:off x="3556877" y="537880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5" name="Google Shape;315;p31"/>
          <p:cNvSpPr/>
          <p:nvPr/>
        </p:nvSpPr>
        <p:spPr>
          <a:xfrm flipH="1">
            <a:off x="5239028" y="537880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6" name="Google Shape;316;p31"/>
          <p:cNvSpPr/>
          <p:nvPr/>
        </p:nvSpPr>
        <p:spPr>
          <a:xfrm flipH="1">
            <a:off x="6908170" y="5378807"/>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7" name="Google Shape;317;p31"/>
          <p:cNvSpPr/>
          <p:nvPr/>
        </p:nvSpPr>
        <p:spPr>
          <a:xfrm flipH="1">
            <a:off x="8595455" y="5378806"/>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8" name="Google Shape;318;p31"/>
          <p:cNvSpPr/>
          <p:nvPr/>
        </p:nvSpPr>
        <p:spPr>
          <a:xfrm flipH="1">
            <a:off x="8566376" y="84362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19" name="Google Shape;319;p31"/>
          <p:cNvSpPr/>
          <p:nvPr/>
        </p:nvSpPr>
        <p:spPr>
          <a:xfrm flipH="1">
            <a:off x="8566375" y="1979439"/>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20" name="Google Shape;320;p31"/>
          <p:cNvSpPr/>
          <p:nvPr/>
        </p:nvSpPr>
        <p:spPr>
          <a:xfrm flipH="1">
            <a:off x="8566375" y="3115250"/>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21" name="Google Shape;321;p31"/>
          <p:cNvSpPr/>
          <p:nvPr/>
        </p:nvSpPr>
        <p:spPr>
          <a:xfrm flipH="1">
            <a:off x="10310004" y="426596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22" name="Google Shape;322;p31"/>
          <p:cNvSpPr/>
          <p:nvPr/>
        </p:nvSpPr>
        <p:spPr>
          <a:xfrm flipH="1">
            <a:off x="10310004" y="5378806"/>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23" name="Google Shape;323;p31"/>
          <p:cNvSpPr/>
          <p:nvPr/>
        </p:nvSpPr>
        <p:spPr>
          <a:xfrm flipH="1">
            <a:off x="10280925" y="843628"/>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24" name="Google Shape;324;p31"/>
          <p:cNvSpPr/>
          <p:nvPr/>
        </p:nvSpPr>
        <p:spPr>
          <a:xfrm flipH="1">
            <a:off x="10280924" y="1979439"/>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sp>
        <p:nvSpPr>
          <p:cNvPr id="325" name="Google Shape;325;p31"/>
          <p:cNvSpPr/>
          <p:nvPr/>
        </p:nvSpPr>
        <p:spPr>
          <a:xfrm flipH="1">
            <a:off x="10280924" y="3115250"/>
            <a:ext cx="1500996" cy="986286"/>
          </a:xfrm>
          <a:prstGeom prst="roundRect">
            <a:avLst>
              <a:gd name="adj" fmla="val 16667"/>
            </a:avLst>
          </a:prstGeom>
          <a:solidFill>
            <a:schemeClr val="lt1"/>
          </a:solidFill>
          <a:ln w="12700" cap="sq" cmpd="sng">
            <a:solidFill>
              <a:schemeClr val="dk1"/>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endParaRPr sz="2000" dirty="0">
              <a:solidFill>
                <a:schemeClr val="lt1"/>
              </a:solidFill>
              <a:latin typeface="Arial"/>
              <a:ea typeface="Arial"/>
              <a:cs typeface="Arial"/>
              <a:sym typeface="Arial"/>
            </a:endParaRPr>
          </a:p>
        </p:txBody>
      </p:sp>
      <p:pic>
        <p:nvPicPr>
          <p:cNvPr id="326" name="Google Shape;326;p31" descr="University of Denver Unveils New Logo - Logo Designer - Logo Designer"/>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8719816" y="1162026"/>
            <a:ext cx="1252273" cy="371450"/>
          </a:xfrm>
          <a:prstGeom prst="rect">
            <a:avLst/>
          </a:prstGeom>
          <a:noFill/>
          <a:ln>
            <a:noFill/>
          </a:ln>
        </p:spPr>
      </p:pic>
      <p:pic>
        <p:nvPicPr>
          <p:cNvPr id="327" name="Google Shape;327;p31" descr="HCPL - Seniors"/>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10327450" y="1162026"/>
            <a:ext cx="1421006" cy="314805"/>
          </a:xfrm>
          <a:prstGeom prst="rect">
            <a:avLst/>
          </a:prstGeom>
          <a:noFill/>
          <a:ln>
            <a:noFill/>
          </a:ln>
        </p:spPr>
      </p:pic>
      <p:pic>
        <p:nvPicPr>
          <p:cNvPr id="330" name="Google Shape;330;p31"/>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796180" y="3355605"/>
            <a:ext cx="1041386" cy="456420"/>
          </a:xfrm>
          <a:prstGeom prst="rect">
            <a:avLst/>
          </a:prstGeom>
          <a:noFill/>
          <a:ln>
            <a:noFill/>
          </a:ln>
        </p:spPr>
      </p:pic>
      <p:pic>
        <p:nvPicPr>
          <p:cNvPr id="333" name="Google Shape;333;p31" descr="Hershey Entertainment and Resorts Company - Wikipedia"/>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367383" y="5501871"/>
            <a:ext cx="1259842" cy="669020"/>
          </a:xfrm>
          <a:prstGeom prst="rect">
            <a:avLst/>
          </a:prstGeom>
          <a:noFill/>
          <a:ln>
            <a:noFill/>
          </a:ln>
        </p:spPr>
      </p:pic>
      <p:pic>
        <p:nvPicPr>
          <p:cNvPr id="335" name="Google Shape;335;p31" descr="Coronavirus"/>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3863755" y="5450092"/>
            <a:ext cx="881186" cy="881186"/>
          </a:xfrm>
          <a:prstGeom prst="rect">
            <a:avLst/>
          </a:prstGeom>
          <a:noFill/>
          <a:ln>
            <a:noFill/>
          </a:ln>
        </p:spPr>
      </p:pic>
      <p:pic>
        <p:nvPicPr>
          <p:cNvPr id="336" name="Google Shape;336;p31" descr="BHMCNY | Brookdale University Hospital Medical Center"/>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5364751" y="5728143"/>
            <a:ext cx="1160931" cy="295809"/>
          </a:xfrm>
          <a:prstGeom prst="rect">
            <a:avLst/>
          </a:prstGeom>
          <a:noFill/>
          <a:ln>
            <a:noFill/>
          </a:ln>
        </p:spPr>
      </p:pic>
      <p:pic>
        <p:nvPicPr>
          <p:cNvPr id="337" name="Google Shape;337;p31" descr="COCA COLA CANADA 2018 CONFERENCE SPONSOR - Partners in Project Green :  Partners in Project Green"/>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035515" y="5714520"/>
            <a:ext cx="1340464" cy="279601"/>
          </a:xfrm>
          <a:prstGeom prst="rect">
            <a:avLst/>
          </a:prstGeom>
          <a:noFill/>
          <a:ln>
            <a:noFill/>
          </a:ln>
        </p:spPr>
      </p:pic>
      <p:pic>
        <p:nvPicPr>
          <p:cNvPr id="338" name="Google Shape;338;p31" descr="Home | Monash Health"/>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8774085" y="5728143"/>
            <a:ext cx="1085575" cy="316626"/>
          </a:xfrm>
          <a:prstGeom prst="rect">
            <a:avLst/>
          </a:prstGeom>
          <a:noFill/>
          <a:ln>
            <a:noFill/>
          </a:ln>
        </p:spPr>
      </p:pic>
      <p:pic>
        <p:nvPicPr>
          <p:cNvPr id="339" name="Google Shape;339;p31" descr="Factor4 Announces Partnership with Clearent"/>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10404300" y="5728143"/>
            <a:ext cx="1312403" cy="274360"/>
          </a:xfrm>
          <a:prstGeom prst="rect">
            <a:avLst/>
          </a:prstGeom>
          <a:noFill/>
          <a:ln>
            <a:noFill/>
          </a:ln>
        </p:spPr>
      </p:pic>
      <p:pic>
        <p:nvPicPr>
          <p:cNvPr id="3" name="Picture 2" descr="A black background with a black square&#10;&#10;Description automatically generated with medium confidence">
            <a:extLst>
              <a:ext uri="{FF2B5EF4-FFF2-40B4-BE49-F238E27FC236}">
                <a16:creationId xmlns:a16="http://schemas.microsoft.com/office/drawing/2014/main" id="{3F93E2E9-2BD7-2997-52A3-0DB9339BC00F}"/>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643706" y="4326845"/>
            <a:ext cx="859577" cy="859577"/>
          </a:xfrm>
          <a:prstGeom prst="rect">
            <a:avLst/>
          </a:prstGeom>
        </p:spPr>
      </p:pic>
      <p:pic>
        <p:nvPicPr>
          <p:cNvPr id="5" name="Picture 4" descr="A black and red pixelated object&#10;&#10;Description automatically generated with medium confidence">
            <a:extLst>
              <a:ext uri="{FF2B5EF4-FFF2-40B4-BE49-F238E27FC236}">
                <a16:creationId xmlns:a16="http://schemas.microsoft.com/office/drawing/2014/main" id="{3A63A3FA-4E3F-9E31-D6D7-1C68DFA53F9E}"/>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675352" y="2268634"/>
            <a:ext cx="1296737" cy="423686"/>
          </a:xfrm>
          <a:prstGeom prst="rect">
            <a:avLst/>
          </a:prstGeom>
        </p:spPr>
      </p:pic>
      <p:pic>
        <p:nvPicPr>
          <p:cNvPr id="9" name="Picture 8" descr="A group of logos on a black background&#10;&#10;Description automatically generated">
            <a:extLst>
              <a:ext uri="{FF2B5EF4-FFF2-40B4-BE49-F238E27FC236}">
                <a16:creationId xmlns:a16="http://schemas.microsoft.com/office/drawing/2014/main" id="{7FB36786-64D6-9825-CF78-04236383B209}"/>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919177" y="5562414"/>
            <a:ext cx="1447787" cy="544368"/>
          </a:xfrm>
          <a:prstGeom prst="rect">
            <a:avLst/>
          </a:prstGeom>
        </p:spPr>
      </p:pic>
      <p:pic>
        <p:nvPicPr>
          <p:cNvPr id="11" name="Picture 10" descr="A logo with blue and grey letters&#10;&#10;Description automatically generated">
            <a:extLst>
              <a:ext uri="{FF2B5EF4-FFF2-40B4-BE49-F238E27FC236}">
                <a16:creationId xmlns:a16="http://schemas.microsoft.com/office/drawing/2014/main" id="{A998B1BF-A8B4-EE2C-C899-332DB4ED719E}"/>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932238" y="946921"/>
            <a:ext cx="1456405" cy="764612"/>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B66C79DD-4F08-7B0D-7859-169A0B2EBC92}"/>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298425" y="3396285"/>
            <a:ext cx="1433670" cy="389958"/>
          </a:xfrm>
          <a:prstGeom prst="rect">
            <a:avLst/>
          </a:prstGeom>
        </p:spPr>
      </p:pic>
      <p:pic>
        <p:nvPicPr>
          <p:cNvPr id="15" name="Picture 14" descr="A logo with orange and grey text&#10;&#10;Description automatically generated">
            <a:extLst>
              <a:ext uri="{FF2B5EF4-FFF2-40B4-BE49-F238E27FC236}">
                <a16:creationId xmlns:a16="http://schemas.microsoft.com/office/drawing/2014/main" id="{A9E52AA8-EB3B-97AC-35A2-55ED42A30224}"/>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0404300" y="2096977"/>
            <a:ext cx="1222875" cy="775675"/>
          </a:xfrm>
          <a:prstGeom prst="rect">
            <a:avLst/>
          </a:prstGeom>
        </p:spPr>
      </p:pic>
      <p:pic>
        <p:nvPicPr>
          <p:cNvPr id="17" name="Picture 16" descr="A blue and yellow emblem with stars and text&#10;&#10;Description automatically generated">
            <a:extLst>
              <a:ext uri="{FF2B5EF4-FFF2-40B4-BE49-F238E27FC236}">
                <a16:creationId xmlns:a16="http://schemas.microsoft.com/office/drawing/2014/main" id="{6EE889E4-70DB-2493-304D-8465CDF50EC7}"/>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5525833" y="874309"/>
            <a:ext cx="927321" cy="955605"/>
          </a:xfrm>
          <a:prstGeom prst="rect">
            <a:avLst/>
          </a:prstGeom>
        </p:spPr>
      </p:pic>
      <p:pic>
        <p:nvPicPr>
          <p:cNvPr id="2" name="Graphic 1">
            <a:extLst>
              <a:ext uri="{FF2B5EF4-FFF2-40B4-BE49-F238E27FC236}">
                <a16:creationId xmlns:a16="http://schemas.microsoft.com/office/drawing/2014/main" id="{CD403F53-29CD-C148-3C25-BEF6D4C912FA}"/>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62914" y="2382182"/>
            <a:ext cx="1503300" cy="208792"/>
          </a:xfrm>
          <a:prstGeom prst="rect">
            <a:avLst/>
          </a:prstGeom>
        </p:spPr>
      </p:pic>
      <p:pic>
        <p:nvPicPr>
          <p:cNvPr id="4" name="Graphic 3">
            <a:extLst>
              <a:ext uri="{FF2B5EF4-FFF2-40B4-BE49-F238E27FC236}">
                <a16:creationId xmlns:a16="http://schemas.microsoft.com/office/drawing/2014/main" id="{7B59F4E8-2714-C6BA-E03C-65BDB1DC9B70}"/>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378429" y="1080428"/>
            <a:ext cx="1195000" cy="478000"/>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2AD17827-1335-F41A-1841-89BE1162750C}"/>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410080" y="3166761"/>
            <a:ext cx="1055723" cy="757135"/>
          </a:xfrm>
          <a:prstGeom prst="rect">
            <a:avLst/>
          </a:prstGeom>
        </p:spPr>
      </p:pic>
      <p:pic>
        <p:nvPicPr>
          <p:cNvPr id="7" name="Graphic 6">
            <a:extLst>
              <a:ext uri="{FF2B5EF4-FFF2-40B4-BE49-F238E27FC236}">
                <a16:creationId xmlns:a16="http://schemas.microsoft.com/office/drawing/2014/main" id="{ADF7BA1E-5E75-1AD5-BA2F-C022E6ED8D44}"/>
              </a:ext>
            </a:extLst>
          </p:cNvPr>
          <p:cNvPicPr>
            <a:picLocks noChangeAspect="1"/>
          </p:cNvPicPr>
          <p:nvPr/>
        </p:nvPicPr>
        <p:blipFill>
          <a:blip r:embed="rId39">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7186946" y="2061837"/>
            <a:ext cx="810815" cy="810815"/>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AAA2-DE18-CFA9-AB1A-31D602F7A25F}"/>
              </a:ext>
            </a:extLst>
          </p:cNvPr>
          <p:cNvSpPr>
            <a:spLocks noGrp="1"/>
          </p:cNvSpPr>
          <p:nvPr>
            <p:ph type="title"/>
          </p:nvPr>
        </p:nvSpPr>
        <p:spPr/>
        <p:txBody>
          <a:bodyPr/>
          <a:lstStyle/>
          <a:p>
            <a:r>
              <a:rPr lang="en-US" sz="3200" b="1" dirty="0">
                <a:latin typeface="Bio Sans SemiBold"/>
              </a:rPr>
              <a:t>BIO-key Go to Market Strategy</a:t>
            </a:r>
          </a:p>
        </p:txBody>
      </p:sp>
      <p:sp>
        <p:nvSpPr>
          <p:cNvPr id="3" name="Text Placeholder 2">
            <a:extLst>
              <a:ext uri="{FF2B5EF4-FFF2-40B4-BE49-F238E27FC236}">
                <a16:creationId xmlns:a16="http://schemas.microsoft.com/office/drawing/2014/main" id="{58A64A27-9B04-85D9-6118-F92395E0BE97}"/>
              </a:ext>
            </a:extLst>
          </p:cNvPr>
          <p:cNvSpPr>
            <a:spLocks noGrp="1"/>
          </p:cNvSpPr>
          <p:nvPr>
            <p:ph type="body" idx="1"/>
          </p:nvPr>
        </p:nvSpPr>
        <p:spPr>
          <a:xfrm>
            <a:off x="314325" y="987458"/>
            <a:ext cx="11496675" cy="5479443"/>
          </a:xfrm>
        </p:spPr>
        <p:txBody>
          <a:bodyPr/>
          <a:lstStyle/>
          <a:p>
            <a:pPr marL="88900" indent="0">
              <a:spcBef>
                <a:spcPts val="0"/>
              </a:spcBef>
              <a:buNone/>
            </a:pPr>
            <a:r>
              <a:rPr lang="en-US" sz="2000" b="1" dirty="0">
                <a:solidFill>
                  <a:schemeClr val="tx1"/>
                </a:solidFill>
              </a:rPr>
              <a:t>Paths to Market</a:t>
            </a:r>
          </a:p>
          <a:p>
            <a:pPr>
              <a:spcBef>
                <a:spcPts val="1000"/>
              </a:spcBef>
            </a:pPr>
            <a:r>
              <a:rPr lang="en-US" sz="2000" dirty="0">
                <a:solidFill>
                  <a:schemeClr val="tx1"/>
                </a:solidFill>
              </a:rPr>
              <a:t>Expanding Channel Alliance Partner Program with Global Reach</a:t>
            </a:r>
          </a:p>
          <a:p>
            <a:pPr lvl="1"/>
            <a:r>
              <a:rPr lang="en-US" sz="2000" dirty="0">
                <a:solidFill>
                  <a:schemeClr val="tx1"/>
                </a:solidFill>
              </a:rPr>
              <a:t>Deals from $25k to $500k+</a:t>
            </a:r>
          </a:p>
          <a:p>
            <a:r>
              <a:rPr lang="en-US" sz="2000" dirty="0">
                <a:solidFill>
                  <a:schemeClr val="tx1"/>
                </a:solidFill>
              </a:rPr>
              <a:t>Direct Sales Targeted at Major Customers</a:t>
            </a:r>
          </a:p>
          <a:p>
            <a:pPr lvl="1"/>
            <a:r>
              <a:rPr lang="en-US" sz="2000" dirty="0">
                <a:solidFill>
                  <a:schemeClr val="tx1"/>
                </a:solidFill>
              </a:rPr>
              <a:t>Deals from $300k to $5M+</a:t>
            </a:r>
          </a:p>
          <a:p>
            <a:pPr marL="114300" indent="0">
              <a:buNone/>
            </a:pPr>
            <a:r>
              <a:rPr lang="en-US" sz="2000" b="1" dirty="0">
                <a:solidFill>
                  <a:schemeClr val="tx1"/>
                </a:solidFill>
              </a:rPr>
              <a:t>Use Cases</a:t>
            </a:r>
          </a:p>
          <a:p>
            <a:pPr>
              <a:spcBef>
                <a:spcPts val="600"/>
              </a:spcBef>
            </a:pPr>
            <a:r>
              <a:rPr lang="en-US" sz="2000" dirty="0">
                <a:solidFill>
                  <a:schemeClr val="tx1"/>
                </a:solidFill>
              </a:rPr>
              <a:t>Users of </a:t>
            </a:r>
            <a:r>
              <a:rPr lang="en-US" sz="2000" b="1" dirty="0">
                <a:solidFill>
                  <a:schemeClr val="tx1"/>
                </a:solidFill>
              </a:rPr>
              <a:t>Competing</a:t>
            </a:r>
            <a:r>
              <a:rPr lang="en-US" sz="2000" dirty="0">
                <a:solidFill>
                  <a:schemeClr val="tx1"/>
                </a:solidFill>
              </a:rPr>
              <a:t> MFA Solutions:</a:t>
            </a:r>
          </a:p>
          <a:p>
            <a:pPr lvl="1"/>
            <a:r>
              <a:rPr lang="en-US" sz="2000" dirty="0">
                <a:solidFill>
                  <a:schemeClr val="tx1"/>
                </a:solidFill>
              </a:rPr>
              <a:t>MFA with add-ins such as “FIDO Passkey” to eliminate the need for tokens and phones</a:t>
            </a:r>
          </a:p>
          <a:p>
            <a:pPr lvl="1"/>
            <a:r>
              <a:rPr lang="en-US" sz="2000" b="1" dirty="0">
                <a:solidFill>
                  <a:schemeClr val="tx1"/>
                </a:solidFill>
              </a:rPr>
              <a:t>Eliminate Costs of </a:t>
            </a:r>
            <a:r>
              <a:rPr lang="en-US" sz="2000" dirty="0">
                <a:solidFill>
                  <a:schemeClr val="tx1"/>
                </a:solidFill>
              </a:rPr>
              <a:t>phone use reimbursement &amp; tokens</a:t>
            </a:r>
          </a:p>
          <a:p>
            <a:pPr lvl="2"/>
            <a:r>
              <a:rPr lang="en-US" sz="2000" b="1" dirty="0">
                <a:solidFill>
                  <a:schemeClr val="tx1"/>
                </a:solidFill>
              </a:rPr>
              <a:t>Extend Security</a:t>
            </a:r>
            <a:r>
              <a:rPr lang="en-US" sz="2000" dirty="0">
                <a:solidFill>
                  <a:schemeClr val="tx1"/>
                </a:solidFill>
              </a:rPr>
              <a:t> to heretofore exempted users</a:t>
            </a:r>
          </a:p>
          <a:p>
            <a:r>
              <a:rPr lang="en-US" sz="2000" b="1" dirty="0">
                <a:solidFill>
                  <a:schemeClr val="tx1"/>
                </a:solidFill>
              </a:rPr>
              <a:t>New Prospects</a:t>
            </a:r>
          </a:p>
          <a:p>
            <a:pPr lvl="1"/>
            <a:r>
              <a:rPr lang="en-US" sz="2000" dirty="0">
                <a:solidFill>
                  <a:schemeClr val="tx1"/>
                </a:solidFill>
              </a:rPr>
              <a:t>Value priced MFA solution with addition of phoneless, token-less authentication options</a:t>
            </a:r>
          </a:p>
          <a:p>
            <a:pPr lvl="2"/>
            <a:r>
              <a:rPr lang="en-US" sz="2000" b="1" dirty="0">
                <a:solidFill>
                  <a:schemeClr val="tx1"/>
                </a:solidFill>
              </a:rPr>
              <a:t>Lower Subscription Cost plus </a:t>
            </a:r>
            <a:r>
              <a:rPr lang="en-US" sz="2000" dirty="0">
                <a:solidFill>
                  <a:schemeClr val="tx1"/>
                </a:solidFill>
              </a:rPr>
              <a:t>eliminate phone reimbursement &amp; token costs.</a:t>
            </a:r>
          </a:p>
          <a:p>
            <a:endParaRPr lang="en-US" dirty="0"/>
          </a:p>
        </p:txBody>
      </p:sp>
    </p:spTree>
    <p:extLst>
      <p:ext uri="{BB962C8B-B14F-4D97-AF65-F5344CB8AC3E}">
        <p14:creationId xmlns:p14="http://schemas.microsoft.com/office/powerpoint/2010/main" val="24418223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Arial"/>
              <a:buNone/>
            </a:pPr>
            <a:r>
              <a:rPr lang="en-US" sz="3200" b="1" dirty="0">
                <a:latin typeface="Bio Sans SemiBold"/>
                <a:sym typeface="Arial"/>
              </a:rPr>
              <a:t>Expanding IP Portfolio</a:t>
            </a:r>
            <a:endParaRPr sz="3200" b="1" dirty="0">
              <a:latin typeface="Bio Sans SemiBold"/>
            </a:endParaRPr>
          </a:p>
        </p:txBody>
      </p:sp>
      <p:sp>
        <p:nvSpPr>
          <p:cNvPr id="346" name="Google Shape;346;p32"/>
          <p:cNvSpPr txBox="1">
            <a:spLocks noGrp="1"/>
          </p:cNvSpPr>
          <p:nvPr>
            <p:ph type="body" idx="1"/>
          </p:nvPr>
        </p:nvSpPr>
        <p:spPr>
          <a:xfrm>
            <a:off x="432253" y="1401788"/>
            <a:ext cx="11137803" cy="48666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0"/>
              <a:buNone/>
            </a:pPr>
            <a:r>
              <a:rPr lang="en-US" sz="1300" b="1" dirty="0">
                <a:latin typeface="Arial"/>
                <a:ea typeface="Arial"/>
                <a:cs typeface="Arial"/>
                <a:sym typeface="Arial"/>
              </a:rPr>
              <a:t>ENABLING NEXT-GENERATION CONTINUOUS BIOMETRIC USER AUTHENTICATION </a:t>
            </a:r>
            <a:r>
              <a:rPr lang="en-US" sz="1300" dirty="0">
                <a:latin typeface="Arial"/>
                <a:ea typeface="Arial"/>
                <a:cs typeface="Arial"/>
                <a:sym typeface="Arial"/>
              </a:rPr>
              <a:t>(Patent 10,984,085)</a:t>
            </a:r>
            <a:endParaRPr sz="1300" dirty="0"/>
          </a:p>
          <a:p>
            <a:pPr marL="339725" lvl="0" indent="-339725" algn="l" rtl="0">
              <a:lnSpc>
                <a:spcPct val="90000"/>
              </a:lnSpc>
              <a:spcBef>
                <a:spcPts val="1000"/>
              </a:spcBef>
              <a:spcAft>
                <a:spcPts val="0"/>
              </a:spcAft>
              <a:buSzPts val="1300"/>
              <a:buFont typeface="Arial"/>
              <a:buChar char="•"/>
            </a:pPr>
            <a:r>
              <a:rPr lang="en-US" sz="1300" b="1" i="1" dirty="0">
                <a:solidFill>
                  <a:srgbClr val="0070C0"/>
                </a:solidFill>
                <a:latin typeface="Arial"/>
                <a:ea typeface="Arial"/>
                <a:cs typeface="Arial"/>
                <a:sym typeface="Arial"/>
              </a:rPr>
              <a:t>Patent protects method of enabling next-generation continuous and passive biometric user experiences </a:t>
            </a:r>
            <a:r>
              <a:rPr lang="en-US" sz="1300" dirty="0">
                <a:latin typeface="Arial"/>
                <a:ea typeface="Arial"/>
                <a:cs typeface="Arial"/>
                <a:sym typeface="Arial"/>
              </a:rPr>
              <a:t>with its process for enrollment and continuous authentication. </a:t>
            </a:r>
            <a:endParaRPr sz="1300" dirty="0"/>
          </a:p>
          <a:p>
            <a:pPr marL="339725" lvl="0" indent="-339725" algn="l" rtl="0">
              <a:lnSpc>
                <a:spcPct val="90000"/>
              </a:lnSpc>
              <a:spcBef>
                <a:spcPts val="1000"/>
              </a:spcBef>
              <a:spcAft>
                <a:spcPts val="0"/>
              </a:spcAft>
              <a:buSzPts val="1300"/>
              <a:buFont typeface="Arial"/>
              <a:buChar char="•"/>
            </a:pPr>
            <a:r>
              <a:rPr lang="en-US" sz="1300" dirty="0">
                <a:latin typeface="Arial"/>
                <a:ea typeface="Arial"/>
                <a:cs typeface="Arial"/>
                <a:sym typeface="Arial"/>
              </a:rPr>
              <a:t>BIO-key’s intelligent data pre-processing and transformation algorithms sort through varying samples of biometric data, making reliable and accurate connections between samples of different sizes, resolution qualities and points of view – supporting continuous authentication of a user’s identity during ongoing activity. Methods particularly valuable for mobile devices with in-screen fingerprint sensors, cameras and microphones providing a continuous stream of partial biometric samples over time.</a:t>
            </a:r>
            <a:endParaRPr dirty="0"/>
          </a:p>
          <a:p>
            <a:pPr marL="0" lvl="0" indent="0" algn="l" rtl="0">
              <a:lnSpc>
                <a:spcPct val="90000"/>
              </a:lnSpc>
              <a:spcBef>
                <a:spcPts val="1000"/>
              </a:spcBef>
              <a:spcAft>
                <a:spcPts val="0"/>
              </a:spcAft>
              <a:buSzPts val="1300"/>
              <a:buNone/>
            </a:pPr>
            <a:r>
              <a:rPr lang="en-US" sz="1300" b="1" dirty="0">
                <a:latin typeface="Arial"/>
                <a:ea typeface="Arial"/>
                <a:cs typeface="Arial"/>
                <a:sym typeface="Arial"/>
              </a:rPr>
              <a:t>UTILIZATION of BIOMETRIC DATA </a:t>
            </a:r>
            <a:r>
              <a:rPr lang="en-US" sz="1300" dirty="0">
                <a:latin typeface="Arial"/>
                <a:ea typeface="Arial"/>
                <a:cs typeface="Arial"/>
                <a:sym typeface="Arial"/>
              </a:rPr>
              <a:t>(Patent 10,002,244)</a:t>
            </a:r>
            <a:endParaRPr dirty="0"/>
          </a:p>
          <a:p>
            <a:pPr marL="339725" lvl="0" indent="-339725" algn="l" rtl="0">
              <a:lnSpc>
                <a:spcPct val="90000"/>
              </a:lnSpc>
              <a:spcBef>
                <a:spcPts val="1000"/>
              </a:spcBef>
              <a:spcAft>
                <a:spcPts val="0"/>
              </a:spcAft>
              <a:buSzPts val="1300"/>
              <a:buFont typeface="Arial"/>
              <a:buChar char="•"/>
            </a:pPr>
            <a:r>
              <a:rPr lang="en-US" sz="1300" b="1" i="1" dirty="0">
                <a:solidFill>
                  <a:srgbClr val="0070C0"/>
                </a:solidFill>
                <a:latin typeface="Arial"/>
                <a:ea typeface="Arial"/>
                <a:cs typeface="Arial"/>
                <a:sym typeface="Arial"/>
              </a:rPr>
              <a:t>Enables BIO-key to capitalize on the transition of mobile devices to in-screen, “under glass” biometric sensors</a:t>
            </a:r>
            <a:r>
              <a:rPr lang="en-US" sz="1300" b="1" i="1" dirty="0">
                <a:latin typeface="Arial"/>
                <a:ea typeface="Arial"/>
                <a:cs typeface="Arial"/>
                <a:sym typeface="Arial"/>
              </a:rPr>
              <a:t> – </a:t>
            </a:r>
            <a:r>
              <a:rPr lang="en-US" sz="1300" dirty="0">
                <a:latin typeface="Arial"/>
                <a:ea typeface="Arial"/>
                <a:cs typeface="Arial"/>
                <a:sym typeface="Arial"/>
              </a:rPr>
              <a:t>though patent is broad enough to apply to sensors anywhere on a device.</a:t>
            </a:r>
            <a:endParaRPr dirty="0"/>
          </a:p>
          <a:p>
            <a:pPr marL="339725" lvl="0" indent="-339725">
              <a:spcBef>
                <a:spcPts val="1000"/>
              </a:spcBef>
              <a:buSzPts val="1300"/>
            </a:pPr>
            <a:r>
              <a:rPr lang="en-US" sz="1300" dirty="0">
                <a:latin typeface="Arial"/>
                <a:ea typeface="Arial"/>
                <a:cs typeface="Arial"/>
                <a:sym typeface="Arial"/>
              </a:rPr>
              <a:t>Patent leverages continuous stream of partial fingerprint, facial or other biometric captures that occur as user interacts with a device. Technique enables a continuous, passive authentication for greater security with little </a:t>
            </a:r>
            <a:r>
              <a:rPr lang="en-US" sz="1300" dirty="0"/>
              <a:t>workflow impact.</a:t>
            </a:r>
            <a:endParaRPr dirty="0"/>
          </a:p>
          <a:p>
            <a:pPr marL="0" lvl="0" indent="0" algn="l" rtl="0">
              <a:lnSpc>
                <a:spcPct val="90000"/>
              </a:lnSpc>
              <a:spcBef>
                <a:spcPts val="1000"/>
              </a:spcBef>
              <a:spcAft>
                <a:spcPts val="0"/>
              </a:spcAft>
              <a:buSzPts val="1300"/>
              <a:buNone/>
            </a:pPr>
            <a:r>
              <a:rPr lang="en-US" sz="1300" b="1" dirty="0">
                <a:latin typeface="Arial"/>
                <a:ea typeface="Arial"/>
                <a:cs typeface="Arial"/>
                <a:sym typeface="Arial"/>
              </a:rPr>
              <a:t>ADAPTIVE SHORT LISTS &amp; ACCELERATION of BIOMETRIC DATABASE SEARCH </a:t>
            </a:r>
            <a:r>
              <a:rPr lang="en-US" sz="1300" dirty="0">
                <a:latin typeface="Arial"/>
                <a:ea typeface="Arial"/>
                <a:cs typeface="Arial"/>
                <a:sym typeface="Arial"/>
              </a:rPr>
              <a:t>(Patent 10,025,831)</a:t>
            </a:r>
            <a:endParaRPr dirty="0"/>
          </a:p>
          <a:p>
            <a:pPr marL="339725" lvl="0" indent="-339725" algn="l" rtl="0">
              <a:lnSpc>
                <a:spcPct val="90000"/>
              </a:lnSpc>
              <a:spcBef>
                <a:spcPts val="1000"/>
              </a:spcBef>
              <a:spcAft>
                <a:spcPts val="0"/>
              </a:spcAft>
              <a:buSzPts val="1300"/>
              <a:buFont typeface="Arial"/>
              <a:buChar char="•"/>
            </a:pPr>
            <a:r>
              <a:rPr lang="en-US" sz="1300" b="1" i="1" dirty="0">
                <a:solidFill>
                  <a:srgbClr val="0070C0"/>
                </a:solidFill>
                <a:latin typeface="Arial"/>
                <a:ea typeface="Arial"/>
                <a:cs typeface="Arial"/>
                <a:sym typeface="Arial"/>
              </a:rPr>
              <a:t>Indexing method for quickly &amp; iteratively searching a large-scale database of biometric records. </a:t>
            </a:r>
            <a:endParaRPr sz="1300" dirty="0">
              <a:latin typeface="Arial"/>
              <a:ea typeface="Arial"/>
              <a:cs typeface="Arial"/>
              <a:sym typeface="Arial"/>
            </a:endParaRPr>
          </a:p>
          <a:p>
            <a:pPr marL="339725" lvl="0" indent="-339725" algn="l" rtl="0">
              <a:lnSpc>
                <a:spcPct val="90000"/>
              </a:lnSpc>
              <a:spcBef>
                <a:spcPts val="1000"/>
              </a:spcBef>
              <a:spcAft>
                <a:spcPts val="0"/>
              </a:spcAft>
              <a:buSzPts val="1300"/>
              <a:buFont typeface="Arial"/>
              <a:buChar char="•"/>
            </a:pPr>
            <a:r>
              <a:rPr lang="en-US" sz="1300" dirty="0">
                <a:latin typeface="Arial"/>
                <a:ea typeface="Arial"/>
                <a:cs typeface="Arial"/>
                <a:sym typeface="Arial"/>
              </a:rPr>
              <a:t>Large-scale Automated Fingerprint ID Systems like that used by the FBI were once the exclusive province of big-budget agencies and enterprises.</a:t>
            </a:r>
            <a:r>
              <a:rPr lang="en-US" sz="1300" b="1" i="1" dirty="0">
                <a:solidFill>
                  <a:srgbClr val="0070C0"/>
                </a:solidFill>
                <a:latin typeface="Arial"/>
                <a:ea typeface="Arial"/>
                <a:cs typeface="Arial"/>
                <a:sym typeface="Arial"/>
              </a:rPr>
              <a:t>  </a:t>
            </a:r>
            <a:r>
              <a:rPr lang="en-US" sz="1300" dirty="0">
                <a:latin typeface="Arial"/>
                <a:ea typeface="Arial"/>
                <a:cs typeface="Arial"/>
                <a:sym typeface="Arial"/>
              </a:rPr>
              <a:t>BIO-key’s method uses 1 or more scans of a database with varying parameters, narrowing the field of candidates with each pass. Provides unique advantage in delivering cost-effective, 1-to-many ID solutions that avoid costly, resource-intensive brute force scans.</a:t>
            </a:r>
            <a:endParaRPr dirty="0"/>
          </a:p>
          <a:p>
            <a:pPr marL="0" lvl="0" indent="0" algn="l" rtl="0">
              <a:lnSpc>
                <a:spcPct val="100000"/>
              </a:lnSpc>
              <a:spcBef>
                <a:spcPts val="600"/>
              </a:spcBef>
              <a:spcAft>
                <a:spcPts val="0"/>
              </a:spcAft>
              <a:buSzPts val="1300"/>
              <a:buNone/>
            </a:pPr>
            <a:endParaRPr lang="en-US" sz="1300" dirty="0">
              <a:solidFill>
                <a:srgbClr val="000000"/>
              </a:solidFill>
              <a:latin typeface="Arial"/>
              <a:ea typeface="Arial"/>
              <a:cs typeface="Arial"/>
              <a:sym typeface="Arial"/>
            </a:endParaRPr>
          </a:p>
          <a:p>
            <a:pPr marL="0" lvl="0" indent="0" algn="ctr" rtl="0">
              <a:lnSpc>
                <a:spcPct val="100000"/>
              </a:lnSpc>
              <a:spcBef>
                <a:spcPts val="600"/>
              </a:spcBef>
              <a:spcAft>
                <a:spcPts val="0"/>
              </a:spcAft>
              <a:buSzPts val="1300"/>
              <a:buNone/>
            </a:pPr>
            <a:r>
              <a:rPr lang="en-US" sz="1600" b="1" dirty="0">
                <a:solidFill>
                  <a:srgbClr val="000000"/>
                </a:solidFill>
              </a:rPr>
              <a:t>BIO-key is well positioned for inevitable growth in use of Identity Bound Biometrics </a:t>
            </a:r>
            <a:endParaRPr sz="1600" b="1" dirty="0">
              <a:solidFill>
                <a:srgbClr val="000000"/>
              </a:solidFill>
              <a:latin typeface="Arial"/>
              <a:ea typeface="Arial"/>
              <a:cs typeface="Arial"/>
              <a:sym typeface="Arial"/>
            </a:endParaRPr>
          </a:p>
        </p:txBody>
      </p:sp>
      <p:sp>
        <p:nvSpPr>
          <p:cNvPr id="347" name="Google Shape;347;p32"/>
          <p:cNvSpPr txBox="1"/>
          <p:nvPr/>
        </p:nvSpPr>
        <p:spPr>
          <a:xfrm>
            <a:off x="432252" y="843960"/>
            <a:ext cx="9788986" cy="6013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000"/>
              <a:buFont typeface="Arial"/>
              <a:buNone/>
            </a:pPr>
            <a:r>
              <a:rPr lang="en-US" sz="2000" b="1" dirty="0">
                <a:solidFill>
                  <a:schemeClr val="dk1"/>
                </a:solidFill>
                <a:latin typeface="Arial"/>
                <a:ea typeface="Arial"/>
                <a:cs typeface="Arial"/>
                <a:sym typeface="Arial"/>
              </a:rPr>
              <a:t>18 U.S. Patents including three recently issued</a:t>
            </a:r>
            <a:endParaRPr sz="2800" dirty="0">
              <a:solidFill>
                <a:schemeClr val="dk1"/>
              </a:solidFill>
              <a:latin typeface="Arial"/>
              <a:ea typeface="Arial"/>
              <a:cs typeface="Arial"/>
              <a:sym typeface="A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3"/>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Arial"/>
              <a:buNone/>
            </a:pPr>
            <a:r>
              <a:rPr lang="en-US" sz="3200" b="1" dirty="0">
                <a:latin typeface="Bio Sans SemiBold"/>
              </a:rPr>
              <a:t>Growth Strategies</a:t>
            </a:r>
            <a:endParaRPr sz="3200" b="1" dirty="0">
              <a:latin typeface="Bio Sans SemiBold"/>
            </a:endParaRPr>
          </a:p>
        </p:txBody>
      </p:sp>
      <p:grpSp>
        <p:nvGrpSpPr>
          <p:cNvPr id="354" name="Google Shape;354;p33"/>
          <p:cNvGrpSpPr/>
          <p:nvPr/>
        </p:nvGrpSpPr>
        <p:grpSpPr>
          <a:xfrm>
            <a:off x="1006998" y="963440"/>
            <a:ext cx="10451939" cy="5635052"/>
            <a:chOff x="1142038" y="1133629"/>
            <a:chExt cx="10015138" cy="5399551"/>
          </a:xfrm>
        </p:grpSpPr>
        <p:grpSp>
          <p:nvGrpSpPr>
            <p:cNvPr id="355" name="Google Shape;355;p33"/>
            <p:cNvGrpSpPr/>
            <p:nvPr/>
          </p:nvGrpSpPr>
          <p:grpSpPr>
            <a:xfrm>
              <a:off x="1142038" y="1133629"/>
              <a:ext cx="10015138" cy="5399551"/>
              <a:chOff x="-48008" y="1000411"/>
              <a:chExt cx="10015138" cy="5399551"/>
            </a:xfrm>
          </p:grpSpPr>
          <p:sp>
            <p:nvSpPr>
              <p:cNvPr id="356" name="Google Shape;356;p33"/>
              <p:cNvSpPr/>
              <p:nvPr/>
            </p:nvSpPr>
            <p:spPr>
              <a:xfrm>
                <a:off x="907366" y="3220260"/>
                <a:ext cx="7969567" cy="571156"/>
              </a:xfrm>
              <a:custGeom>
                <a:avLst/>
                <a:gdLst/>
                <a:ahLst/>
                <a:cxnLst/>
                <a:rect l="l" t="t" r="r" b="b"/>
                <a:pathLst>
                  <a:path w="9648456" h="317500" extrusionOk="0">
                    <a:moveTo>
                      <a:pt x="9648456" y="313304"/>
                    </a:moveTo>
                    <a:lnTo>
                      <a:pt x="9648456" y="317500"/>
                    </a:lnTo>
                    <a:lnTo>
                      <a:pt x="9641425" y="317500"/>
                    </a:lnTo>
                    <a:close/>
                    <a:moveTo>
                      <a:pt x="0" y="209392"/>
                    </a:moveTo>
                    <a:lnTo>
                      <a:pt x="9619257" y="209392"/>
                    </a:lnTo>
                    <a:lnTo>
                      <a:pt x="9438103" y="317500"/>
                    </a:lnTo>
                    <a:lnTo>
                      <a:pt x="0" y="317500"/>
                    </a:lnTo>
                    <a:close/>
                    <a:moveTo>
                      <a:pt x="9641425" y="0"/>
                    </a:moveTo>
                    <a:lnTo>
                      <a:pt x="9648456" y="0"/>
                    </a:lnTo>
                    <a:lnTo>
                      <a:pt x="9648456" y="4196"/>
                    </a:lnTo>
                    <a:close/>
                    <a:moveTo>
                      <a:pt x="0" y="0"/>
                    </a:moveTo>
                    <a:lnTo>
                      <a:pt x="9438103" y="0"/>
                    </a:lnTo>
                    <a:lnTo>
                      <a:pt x="9619259" y="108109"/>
                    </a:lnTo>
                    <a:lnTo>
                      <a:pt x="0" y="108109"/>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FFFFFF"/>
                  </a:solidFill>
                  <a:latin typeface="Arial"/>
                  <a:ea typeface="Arial"/>
                  <a:cs typeface="Arial"/>
                  <a:sym typeface="Arial"/>
                </a:endParaRPr>
              </a:p>
            </p:txBody>
          </p:sp>
          <p:sp>
            <p:nvSpPr>
              <p:cNvPr id="357" name="Google Shape;357;p33"/>
              <p:cNvSpPr/>
              <p:nvPr/>
            </p:nvSpPr>
            <p:spPr>
              <a:xfrm>
                <a:off x="1286603" y="2955514"/>
                <a:ext cx="1100647" cy="1100647"/>
              </a:xfrm>
              <a:prstGeom prst="ellipse">
                <a:avLst/>
              </a:prstGeom>
              <a:solidFill>
                <a:srgbClr val="FFFFFF"/>
              </a:solidFill>
              <a:ln w="5715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dirty="0">
                  <a:solidFill>
                    <a:srgbClr val="3F3F3F"/>
                  </a:solidFill>
                  <a:latin typeface="Arial"/>
                  <a:ea typeface="Arial"/>
                  <a:cs typeface="Arial"/>
                  <a:sym typeface="Arial"/>
                </a:endParaRPr>
              </a:p>
            </p:txBody>
          </p:sp>
          <p:sp>
            <p:nvSpPr>
              <p:cNvPr id="358" name="Google Shape;358;p33"/>
              <p:cNvSpPr/>
              <p:nvPr/>
            </p:nvSpPr>
            <p:spPr>
              <a:xfrm>
                <a:off x="2821118" y="2955514"/>
                <a:ext cx="1100647" cy="1100647"/>
              </a:xfrm>
              <a:prstGeom prst="ellipse">
                <a:avLst/>
              </a:prstGeom>
              <a:solidFill>
                <a:srgbClr val="FFFFFF"/>
              </a:solidFill>
              <a:ln w="5715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dirty="0">
                  <a:solidFill>
                    <a:srgbClr val="3F3F3F"/>
                  </a:solidFill>
                  <a:latin typeface="Arial"/>
                  <a:ea typeface="Arial"/>
                  <a:cs typeface="Arial"/>
                  <a:sym typeface="Arial"/>
                </a:endParaRPr>
              </a:p>
            </p:txBody>
          </p:sp>
          <p:sp>
            <p:nvSpPr>
              <p:cNvPr id="359" name="Google Shape;359;p33"/>
              <p:cNvSpPr/>
              <p:nvPr/>
            </p:nvSpPr>
            <p:spPr>
              <a:xfrm>
                <a:off x="4355633" y="2955514"/>
                <a:ext cx="1100647" cy="1100647"/>
              </a:xfrm>
              <a:prstGeom prst="ellipse">
                <a:avLst/>
              </a:prstGeom>
              <a:solidFill>
                <a:srgbClr val="FFFFFF"/>
              </a:solidFill>
              <a:ln w="5715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dirty="0">
                  <a:solidFill>
                    <a:srgbClr val="3F3F3F"/>
                  </a:solidFill>
                  <a:latin typeface="Arial"/>
                  <a:ea typeface="Arial"/>
                  <a:cs typeface="Arial"/>
                  <a:sym typeface="Arial"/>
                </a:endParaRPr>
              </a:p>
            </p:txBody>
          </p:sp>
          <p:sp>
            <p:nvSpPr>
              <p:cNvPr id="360" name="Google Shape;360;p33"/>
              <p:cNvSpPr/>
              <p:nvPr/>
            </p:nvSpPr>
            <p:spPr>
              <a:xfrm>
                <a:off x="5890148" y="2955514"/>
                <a:ext cx="1100647" cy="1100647"/>
              </a:xfrm>
              <a:prstGeom prst="ellipse">
                <a:avLst/>
              </a:prstGeom>
              <a:solidFill>
                <a:srgbClr val="FFFFFF"/>
              </a:solidFill>
              <a:ln w="5715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dirty="0">
                  <a:solidFill>
                    <a:srgbClr val="3F3F3F"/>
                  </a:solidFill>
                  <a:latin typeface="Arial"/>
                  <a:ea typeface="Arial"/>
                  <a:cs typeface="Arial"/>
                  <a:sym typeface="Arial"/>
                </a:endParaRPr>
              </a:p>
            </p:txBody>
          </p:sp>
          <p:sp>
            <p:nvSpPr>
              <p:cNvPr id="361" name="Google Shape;361;p33"/>
              <p:cNvSpPr/>
              <p:nvPr/>
            </p:nvSpPr>
            <p:spPr>
              <a:xfrm>
                <a:off x="7424662" y="2955514"/>
                <a:ext cx="1100647" cy="1100647"/>
              </a:xfrm>
              <a:prstGeom prst="ellipse">
                <a:avLst/>
              </a:prstGeom>
              <a:solidFill>
                <a:srgbClr val="FFFFFF"/>
              </a:solidFill>
              <a:ln w="5715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dirty="0">
                  <a:solidFill>
                    <a:srgbClr val="3F3F3F"/>
                  </a:solidFill>
                  <a:latin typeface="Arial"/>
                  <a:ea typeface="Arial"/>
                  <a:cs typeface="Arial"/>
                  <a:sym typeface="Arial"/>
                </a:endParaRPr>
              </a:p>
            </p:txBody>
          </p:sp>
          <p:sp>
            <p:nvSpPr>
              <p:cNvPr id="362" name="Google Shape;362;p33"/>
              <p:cNvSpPr/>
              <p:nvPr/>
            </p:nvSpPr>
            <p:spPr>
              <a:xfrm>
                <a:off x="-48008" y="1011625"/>
                <a:ext cx="2869128" cy="1690472"/>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3" name="Google Shape;363;p33"/>
              <p:cNvSpPr/>
              <p:nvPr/>
            </p:nvSpPr>
            <p:spPr>
              <a:xfrm>
                <a:off x="761632" y="4438180"/>
                <a:ext cx="3594001" cy="1961782"/>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4" name="Google Shape;364;p33"/>
              <p:cNvSpPr/>
              <p:nvPr/>
            </p:nvSpPr>
            <p:spPr>
              <a:xfrm>
                <a:off x="3612674" y="1012044"/>
                <a:ext cx="2884992" cy="1660946"/>
              </a:xfrm>
              <a:prstGeom prst="rect">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5" name="Google Shape;365;p33"/>
              <p:cNvSpPr/>
              <p:nvPr/>
            </p:nvSpPr>
            <p:spPr>
              <a:xfrm>
                <a:off x="5211691" y="4438181"/>
                <a:ext cx="3790522" cy="1961781"/>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6" name="Google Shape;366;p33"/>
              <p:cNvSpPr/>
              <p:nvPr/>
            </p:nvSpPr>
            <p:spPr>
              <a:xfrm>
                <a:off x="6990792" y="1000411"/>
                <a:ext cx="2976338" cy="1799769"/>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7" name="Google Shape;367;p33"/>
              <p:cNvSpPr/>
              <p:nvPr/>
            </p:nvSpPr>
            <p:spPr>
              <a:xfrm>
                <a:off x="40720" y="1083744"/>
                <a:ext cx="2690928" cy="1536793"/>
              </a:xfrm>
              <a:prstGeom prst="rect">
                <a:avLst/>
              </a:prstGeom>
              <a:solidFill>
                <a:schemeClr val="dk1">
                  <a:alpha val="9803"/>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8" name="Google Shape;368;p33"/>
              <p:cNvSpPr/>
              <p:nvPr/>
            </p:nvSpPr>
            <p:spPr>
              <a:xfrm>
                <a:off x="897470" y="4510299"/>
                <a:ext cx="3368694" cy="1783438"/>
              </a:xfrm>
              <a:prstGeom prst="rect">
                <a:avLst/>
              </a:prstGeom>
              <a:solidFill>
                <a:schemeClr val="dk1">
                  <a:alpha val="9803"/>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69" name="Google Shape;369;p33"/>
              <p:cNvSpPr/>
              <p:nvPr/>
            </p:nvSpPr>
            <p:spPr>
              <a:xfrm>
                <a:off x="3730588" y="1082207"/>
                <a:ext cx="2622720" cy="1509952"/>
              </a:xfrm>
              <a:prstGeom prst="rect">
                <a:avLst/>
              </a:prstGeom>
              <a:solidFill>
                <a:schemeClr val="dk1">
                  <a:alpha val="14901"/>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70" name="Google Shape;370;p33"/>
              <p:cNvSpPr/>
              <p:nvPr/>
            </p:nvSpPr>
            <p:spPr>
              <a:xfrm>
                <a:off x="5304414" y="4510300"/>
                <a:ext cx="3559392" cy="1783437"/>
              </a:xfrm>
              <a:prstGeom prst="rect">
                <a:avLst/>
              </a:prstGeom>
              <a:solidFill>
                <a:schemeClr val="dk1">
                  <a:alpha val="14901"/>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71" name="Google Shape;371;p33"/>
              <p:cNvSpPr/>
              <p:nvPr/>
            </p:nvSpPr>
            <p:spPr>
              <a:xfrm>
                <a:off x="7083877" y="1102786"/>
                <a:ext cx="2704593" cy="1636154"/>
              </a:xfrm>
              <a:prstGeom prst="rect">
                <a:avLst/>
              </a:prstGeom>
              <a:solidFill>
                <a:schemeClr val="dk1">
                  <a:alpha val="24705"/>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cxnSp>
            <p:nvCxnSpPr>
              <p:cNvPr id="372" name="Google Shape;372;p33"/>
              <p:cNvCxnSpPr>
                <a:cxnSpLocks/>
                <a:stCxn id="357" idx="0"/>
              </p:cNvCxnSpPr>
              <p:nvPr/>
            </p:nvCxnSpPr>
            <p:spPr>
              <a:xfrm flipH="1" flipV="1">
                <a:off x="1578427" y="2620537"/>
                <a:ext cx="258501" cy="334977"/>
              </a:xfrm>
              <a:prstGeom prst="straightConnector1">
                <a:avLst/>
              </a:prstGeom>
              <a:noFill/>
              <a:ln w="73025" cap="flat" cmpd="sng">
                <a:solidFill>
                  <a:schemeClr val="accent1"/>
                </a:solidFill>
                <a:prstDash val="solid"/>
                <a:miter lim="800000"/>
                <a:headEnd type="none" w="sm" len="sm"/>
                <a:tailEnd type="none" w="sm" len="sm"/>
              </a:ln>
            </p:spPr>
          </p:cxnSp>
          <p:cxnSp>
            <p:nvCxnSpPr>
              <p:cNvPr id="373" name="Google Shape;373;p33"/>
              <p:cNvCxnSpPr>
                <a:stCxn id="359" idx="0"/>
                <a:endCxn id="364" idx="2"/>
              </p:cNvCxnSpPr>
              <p:nvPr/>
            </p:nvCxnSpPr>
            <p:spPr>
              <a:xfrm flipV="1">
                <a:off x="4905957" y="2672990"/>
                <a:ext cx="149212" cy="282524"/>
              </a:xfrm>
              <a:prstGeom prst="straightConnector1">
                <a:avLst/>
              </a:prstGeom>
              <a:noFill/>
              <a:ln w="73025" cap="flat" cmpd="sng">
                <a:solidFill>
                  <a:schemeClr val="accent3"/>
                </a:solidFill>
                <a:prstDash val="solid"/>
                <a:miter lim="800000"/>
                <a:headEnd type="none" w="sm" len="sm"/>
                <a:tailEnd type="none" w="sm" len="sm"/>
              </a:ln>
            </p:spPr>
          </p:cxnSp>
          <p:cxnSp>
            <p:nvCxnSpPr>
              <p:cNvPr id="374" name="Google Shape;374;p33"/>
              <p:cNvCxnSpPr>
                <a:cxnSpLocks/>
                <a:stCxn id="361" idx="0"/>
              </p:cNvCxnSpPr>
              <p:nvPr/>
            </p:nvCxnSpPr>
            <p:spPr>
              <a:xfrm flipV="1">
                <a:off x="7974987" y="2517251"/>
                <a:ext cx="698147" cy="438263"/>
              </a:xfrm>
              <a:prstGeom prst="straightConnector1">
                <a:avLst/>
              </a:prstGeom>
              <a:noFill/>
              <a:ln w="73025" cap="flat" cmpd="sng">
                <a:solidFill>
                  <a:schemeClr val="accent5"/>
                </a:solidFill>
                <a:prstDash val="solid"/>
                <a:miter lim="800000"/>
                <a:headEnd type="none" w="sm" len="sm"/>
                <a:tailEnd type="none" w="sm" len="sm"/>
              </a:ln>
            </p:spPr>
          </p:cxnSp>
          <p:cxnSp>
            <p:nvCxnSpPr>
              <p:cNvPr id="375" name="Google Shape;375;p33"/>
              <p:cNvCxnSpPr>
                <a:cxnSpLocks/>
                <a:stCxn id="358" idx="4"/>
                <a:endCxn id="368" idx="0"/>
              </p:cNvCxnSpPr>
              <p:nvPr/>
            </p:nvCxnSpPr>
            <p:spPr>
              <a:xfrm flipH="1">
                <a:off x="2581817" y="4056161"/>
                <a:ext cx="789625" cy="454138"/>
              </a:xfrm>
              <a:prstGeom prst="straightConnector1">
                <a:avLst/>
              </a:prstGeom>
              <a:noFill/>
              <a:ln w="73025" cap="flat" cmpd="sng">
                <a:solidFill>
                  <a:schemeClr val="accent2"/>
                </a:solidFill>
                <a:prstDash val="solid"/>
                <a:miter lim="800000"/>
                <a:headEnd type="none" w="sm" len="sm"/>
                <a:tailEnd type="none" w="sm" len="sm"/>
              </a:ln>
            </p:spPr>
          </p:cxnSp>
          <p:cxnSp>
            <p:nvCxnSpPr>
              <p:cNvPr id="376" name="Google Shape;376;p33"/>
              <p:cNvCxnSpPr>
                <a:cxnSpLocks/>
                <a:stCxn id="360" idx="4"/>
                <a:endCxn id="370" idx="0"/>
              </p:cNvCxnSpPr>
              <p:nvPr/>
            </p:nvCxnSpPr>
            <p:spPr>
              <a:xfrm>
                <a:off x="6440472" y="4056161"/>
                <a:ext cx="643638" cy="454139"/>
              </a:xfrm>
              <a:prstGeom prst="straightConnector1">
                <a:avLst/>
              </a:prstGeom>
              <a:noFill/>
              <a:ln w="73025" cap="flat" cmpd="sng">
                <a:solidFill>
                  <a:schemeClr val="accent4"/>
                </a:solidFill>
                <a:prstDash val="solid"/>
                <a:miter lim="800000"/>
                <a:headEnd type="none" w="sm" len="sm"/>
                <a:tailEnd type="none" w="sm" len="sm"/>
              </a:ln>
            </p:spPr>
          </p:cxnSp>
        </p:grpSp>
        <p:sp>
          <p:nvSpPr>
            <p:cNvPr id="377" name="Google Shape;377;p33"/>
            <p:cNvSpPr/>
            <p:nvPr/>
          </p:nvSpPr>
          <p:spPr>
            <a:xfrm>
              <a:off x="2123161" y="4661021"/>
              <a:ext cx="3333047" cy="17252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lt1"/>
                  </a:solidFill>
                  <a:latin typeface="Arial"/>
                  <a:ea typeface="Arial"/>
                  <a:cs typeface="Arial"/>
                  <a:sym typeface="Arial"/>
                </a:rPr>
                <a:t>Grow Business Development Effort</a:t>
              </a:r>
              <a:endParaRPr dirty="0"/>
            </a:p>
            <a:p>
              <a:pPr marL="0" marR="0" lvl="0" indent="0" algn="ctr" rtl="0">
                <a:spcBef>
                  <a:spcPts val="0"/>
                </a:spcBef>
                <a:spcAft>
                  <a:spcPts val="0"/>
                </a:spcAft>
                <a:buNone/>
              </a:pPr>
              <a:endParaRPr sz="10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Find technology partners that complement integrated platform and expand opportunity base</a:t>
              </a:r>
              <a:br>
                <a:rPr lang="en-US" sz="1000" dirty="0">
                  <a:solidFill>
                    <a:schemeClr val="lt1"/>
                  </a:solidFill>
                  <a:latin typeface="Arial"/>
                  <a:ea typeface="Arial"/>
                  <a:cs typeface="Arial"/>
                  <a:sym typeface="Arial"/>
                </a:rPr>
              </a:br>
              <a:endParaRPr sz="10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Offer biometric solutions to existing IAM vendors to broaden opportunities and enhance biometric brand</a:t>
              </a:r>
              <a:br>
                <a:rPr lang="en-US" sz="1000" dirty="0">
                  <a:solidFill>
                    <a:schemeClr val="lt1"/>
                  </a:solidFill>
                  <a:latin typeface="Arial"/>
                  <a:ea typeface="Arial"/>
                  <a:cs typeface="Arial"/>
                  <a:sym typeface="Arial"/>
                </a:rPr>
              </a:br>
              <a:endParaRPr sz="10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Partner with other biometric modalities for integrations</a:t>
              </a:r>
              <a:endParaRPr dirty="0"/>
            </a:p>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378" name="Google Shape;378;p33"/>
            <p:cNvSpPr/>
            <p:nvPr/>
          </p:nvSpPr>
          <p:spPr>
            <a:xfrm>
              <a:off x="1261830" y="1242129"/>
              <a:ext cx="2671538" cy="14450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strike="noStrike" cap="none" dirty="0">
                  <a:solidFill>
                    <a:schemeClr val="lt1"/>
                  </a:solidFill>
                  <a:latin typeface="Arial"/>
                  <a:ea typeface="Arial"/>
                  <a:cs typeface="Arial"/>
                  <a:sym typeface="Arial"/>
                </a:rPr>
                <a:t>Launch New Products, Enhance Solutions</a:t>
              </a:r>
              <a:endParaRPr dirty="0"/>
            </a:p>
            <a:p>
              <a:pPr marL="0" marR="0" lvl="0" indent="0" algn="l" rtl="0">
                <a:lnSpc>
                  <a:spcPct val="100000"/>
                </a:lnSpc>
                <a:spcBef>
                  <a:spcPts val="0"/>
                </a:spcBef>
                <a:spcAft>
                  <a:spcPts val="0"/>
                </a:spcAft>
                <a:buClr>
                  <a:schemeClr val="lt1"/>
                </a:buClr>
                <a:buSzPts val="1400"/>
                <a:buFont typeface="Calibri"/>
                <a:buNone/>
              </a:pPr>
              <a:endParaRPr sz="1400" b="1" i="0" u="none" strike="noStrike" cap="none"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Introduce new biometric modalities</a:t>
              </a:r>
              <a:endParaRPr dirty="0"/>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Add functionality upgrades to WEB-key</a:t>
              </a:r>
              <a:endParaRPr dirty="0"/>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Add Provisioning and Governance modules to PortalGuard platform</a:t>
              </a:r>
              <a:endParaRPr dirty="0"/>
            </a:p>
          </p:txBody>
        </p:sp>
        <p:sp>
          <p:nvSpPr>
            <p:cNvPr id="379" name="Google Shape;379;p33"/>
            <p:cNvSpPr/>
            <p:nvPr/>
          </p:nvSpPr>
          <p:spPr>
            <a:xfrm>
              <a:off x="6504959" y="4656765"/>
              <a:ext cx="3548892" cy="1533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lt1"/>
                  </a:solidFill>
                  <a:latin typeface="Arial"/>
                  <a:ea typeface="Arial"/>
                  <a:cs typeface="Arial"/>
                  <a:sym typeface="Arial"/>
                </a:rPr>
                <a:t>Expand Sales and Partner Network</a:t>
              </a:r>
              <a:endParaRPr dirty="0"/>
            </a:p>
            <a:p>
              <a:pPr marL="0" marR="0" lvl="0" indent="0" algn="ctr" rtl="0">
                <a:spcBef>
                  <a:spcPts val="0"/>
                </a:spcBef>
                <a:spcAft>
                  <a:spcPts val="0"/>
                </a:spcAft>
                <a:buNone/>
              </a:pPr>
              <a:endParaRPr sz="105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50"/>
                <a:buFont typeface="Arial"/>
                <a:buChar char="•"/>
              </a:pPr>
              <a:r>
                <a:rPr lang="en-US" sz="1050" dirty="0">
                  <a:solidFill>
                    <a:schemeClr val="lt1"/>
                  </a:solidFill>
                  <a:latin typeface="Arial"/>
                  <a:ea typeface="Arial"/>
                  <a:cs typeface="Arial"/>
                  <a:sym typeface="Arial"/>
                </a:rPr>
                <a:t>Grow Channel Alliance Program (CAP) with new IAM partners (Resellers, MSP’s, Integrators)</a:t>
              </a:r>
              <a:br>
                <a:rPr lang="en-US" sz="1050" dirty="0">
                  <a:solidFill>
                    <a:schemeClr val="lt1"/>
                  </a:solidFill>
                  <a:latin typeface="Arial"/>
                  <a:ea typeface="Arial"/>
                  <a:cs typeface="Arial"/>
                  <a:sym typeface="Arial"/>
                </a:rPr>
              </a:br>
              <a:endParaRPr sz="105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50"/>
                <a:buFont typeface="Arial"/>
                <a:buChar char="•"/>
              </a:pPr>
              <a:r>
                <a:rPr lang="en-US" sz="1050" dirty="0">
                  <a:solidFill>
                    <a:schemeClr val="lt1"/>
                  </a:solidFill>
                  <a:latin typeface="Arial"/>
                  <a:ea typeface="Arial"/>
                  <a:cs typeface="Arial"/>
                  <a:sym typeface="Arial"/>
                </a:rPr>
                <a:t>Expand Master Agent program for SaaS sales</a:t>
              </a:r>
              <a:br>
                <a:rPr lang="en-US" sz="1050" dirty="0">
                  <a:solidFill>
                    <a:schemeClr val="lt1"/>
                  </a:solidFill>
                  <a:latin typeface="Arial"/>
                  <a:ea typeface="Arial"/>
                  <a:cs typeface="Arial"/>
                  <a:sym typeface="Arial"/>
                </a:rPr>
              </a:br>
              <a:endParaRPr sz="105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50"/>
                <a:buFont typeface="Arial"/>
                <a:buChar char="•"/>
              </a:pPr>
              <a:r>
                <a:rPr lang="en-US" sz="1050" dirty="0">
                  <a:solidFill>
                    <a:schemeClr val="lt1"/>
                  </a:solidFill>
                  <a:latin typeface="Arial"/>
                  <a:ea typeface="Arial"/>
                  <a:cs typeface="Arial"/>
                  <a:sym typeface="Arial"/>
                </a:rPr>
                <a:t>Invest in Marketing Programs to drive broader awareness of Integrated Platform</a:t>
              </a:r>
              <a:endParaRPr dirty="0"/>
            </a:p>
          </p:txBody>
        </p:sp>
        <p:sp>
          <p:nvSpPr>
            <p:cNvPr id="380" name="Google Shape;380;p33"/>
            <p:cNvSpPr/>
            <p:nvPr/>
          </p:nvSpPr>
          <p:spPr>
            <a:xfrm>
              <a:off x="4935400" y="1238101"/>
              <a:ext cx="2607954" cy="1341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lt1"/>
                  </a:solidFill>
                  <a:latin typeface="Arial"/>
                  <a:ea typeface="Arial"/>
                  <a:cs typeface="Arial"/>
                  <a:sym typeface="Arial"/>
                </a:rPr>
                <a:t>Expand Global Reach</a:t>
              </a:r>
              <a:endParaRPr dirty="0"/>
            </a:p>
            <a:p>
              <a:pPr marL="0" marR="0" lvl="0" indent="0" algn="ctr" rtl="0">
                <a:spcBef>
                  <a:spcPts val="0"/>
                </a:spcBef>
                <a:spcAft>
                  <a:spcPts val="0"/>
                </a:spcAft>
                <a:buNone/>
              </a:pPr>
              <a:endParaRPr sz="11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Introduce Integrated Platform to International Partners &amp; End Users</a:t>
              </a:r>
              <a:br>
                <a:rPr lang="en-US" sz="1000" dirty="0">
                  <a:solidFill>
                    <a:schemeClr val="lt1"/>
                  </a:solidFill>
                  <a:latin typeface="Arial"/>
                  <a:ea typeface="Arial"/>
                  <a:cs typeface="Arial"/>
                  <a:sym typeface="Arial"/>
                </a:rPr>
              </a:br>
              <a:endParaRPr sz="10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Targeted Grow in International Partner Base to expand reach in select regions and verticals</a:t>
              </a:r>
              <a:endParaRPr dirty="0"/>
            </a:p>
          </p:txBody>
        </p:sp>
        <p:sp>
          <p:nvSpPr>
            <p:cNvPr id="381" name="Google Shape;381;p33"/>
            <p:cNvSpPr/>
            <p:nvPr/>
          </p:nvSpPr>
          <p:spPr>
            <a:xfrm>
              <a:off x="8307781" y="1247098"/>
              <a:ext cx="2670735" cy="1341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lt1"/>
                  </a:solidFill>
                  <a:latin typeface="Arial"/>
                  <a:ea typeface="Arial"/>
                  <a:cs typeface="Arial"/>
                  <a:sym typeface="Arial"/>
                </a:rPr>
                <a:t>Cross-Selling / Up-Selling</a:t>
              </a:r>
              <a:endParaRPr dirty="0"/>
            </a:p>
            <a:p>
              <a:pPr marL="0" marR="0" lvl="0" indent="0" algn="l" rtl="0">
                <a:spcBef>
                  <a:spcPts val="0"/>
                </a:spcBef>
                <a:spcAft>
                  <a:spcPts val="0"/>
                </a:spcAft>
                <a:buNone/>
              </a:pPr>
              <a:endParaRPr sz="11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latin typeface="Arial"/>
                  <a:ea typeface="Arial"/>
                  <a:cs typeface="Arial"/>
                  <a:sym typeface="Arial"/>
                </a:rPr>
                <a:t>Significant opportunity offer biometric solutions to PortalGuard &amp; Swivel Secure customers</a:t>
              </a:r>
              <a:endParaRPr dirty="0"/>
            </a:p>
            <a:p>
              <a:pPr marL="0" marR="0" lvl="0" indent="0" algn="l" rtl="0">
                <a:spcBef>
                  <a:spcPts val="0"/>
                </a:spcBef>
                <a:spcAft>
                  <a:spcPts val="0"/>
                </a:spcAft>
                <a:buNone/>
              </a:pPr>
              <a:endParaRPr sz="1000" dirty="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1000"/>
                <a:buFont typeface="Arial"/>
                <a:buChar char="•"/>
              </a:pPr>
              <a:r>
                <a:rPr lang="en-US" sz="1000" dirty="0">
                  <a:solidFill>
                    <a:schemeClr val="lt1"/>
                  </a:solidFill>
                </a:rPr>
                <a:t>Deploy</a:t>
              </a:r>
              <a:r>
                <a:rPr lang="en-US" sz="1000" dirty="0">
                  <a:solidFill>
                    <a:schemeClr val="lt1"/>
                  </a:solidFill>
                  <a:latin typeface="Arial"/>
                  <a:ea typeface="Arial"/>
                  <a:cs typeface="Arial"/>
                  <a:sym typeface="Arial"/>
                </a:rPr>
                <a:t> PortalGuard IDaaS to legacy BIO-key/Swivel Secure customers</a:t>
              </a:r>
              <a:endParaRPr dirty="0"/>
            </a:p>
          </p:txBody>
        </p:sp>
        <p:grpSp>
          <p:nvGrpSpPr>
            <p:cNvPr id="382" name="Google Shape;382;p33"/>
            <p:cNvGrpSpPr/>
            <p:nvPr/>
          </p:nvGrpSpPr>
          <p:grpSpPr>
            <a:xfrm>
              <a:off x="7359490" y="3363517"/>
              <a:ext cx="519033" cy="555103"/>
              <a:chOff x="3364581" y="2718236"/>
              <a:chExt cx="1116278" cy="1193854"/>
            </a:xfrm>
          </p:grpSpPr>
          <p:sp>
            <p:nvSpPr>
              <p:cNvPr id="383" name="Google Shape;383;p33"/>
              <p:cNvSpPr/>
              <p:nvPr/>
            </p:nvSpPr>
            <p:spPr>
              <a:xfrm>
                <a:off x="3364581" y="3248327"/>
                <a:ext cx="1116278" cy="663763"/>
              </a:xfrm>
              <a:custGeom>
                <a:avLst/>
                <a:gdLst/>
                <a:ahLst/>
                <a:cxnLst/>
                <a:rect l="l" t="t" r="r" b="b"/>
                <a:pathLst>
                  <a:path w="1004" h="597" extrusionOk="0">
                    <a:moveTo>
                      <a:pt x="47" y="0"/>
                    </a:moveTo>
                    <a:lnTo>
                      <a:pt x="70" y="3"/>
                    </a:lnTo>
                    <a:lnTo>
                      <a:pt x="94" y="14"/>
                    </a:lnTo>
                    <a:lnTo>
                      <a:pt x="121" y="32"/>
                    </a:lnTo>
                    <a:lnTo>
                      <a:pt x="151" y="54"/>
                    </a:lnTo>
                    <a:lnTo>
                      <a:pt x="184" y="82"/>
                    </a:lnTo>
                    <a:lnTo>
                      <a:pt x="217" y="112"/>
                    </a:lnTo>
                    <a:lnTo>
                      <a:pt x="254" y="143"/>
                    </a:lnTo>
                    <a:lnTo>
                      <a:pt x="291" y="175"/>
                    </a:lnTo>
                    <a:lnTo>
                      <a:pt x="330" y="202"/>
                    </a:lnTo>
                    <a:lnTo>
                      <a:pt x="363" y="221"/>
                    </a:lnTo>
                    <a:lnTo>
                      <a:pt x="394" y="233"/>
                    </a:lnTo>
                    <a:lnTo>
                      <a:pt x="420" y="239"/>
                    </a:lnTo>
                    <a:lnTo>
                      <a:pt x="441" y="241"/>
                    </a:lnTo>
                    <a:lnTo>
                      <a:pt x="457" y="241"/>
                    </a:lnTo>
                    <a:lnTo>
                      <a:pt x="466" y="239"/>
                    </a:lnTo>
                    <a:lnTo>
                      <a:pt x="469" y="237"/>
                    </a:lnTo>
                    <a:lnTo>
                      <a:pt x="424" y="218"/>
                    </a:lnTo>
                    <a:lnTo>
                      <a:pt x="388" y="199"/>
                    </a:lnTo>
                    <a:lnTo>
                      <a:pt x="359" y="183"/>
                    </a:lnTo>
                    <a:lnTo>
                      <a:pt x="336" y="167"/>
                    </a:lnTo>
                    <a:lnTo>
                      <a:pt x="320" y="152"/>
                    </a:lnTo>
                    <a:lnTo>
                      <a:pt x="310" y="139"/>
                    </a:lnTo>
                    <a:lnTo>
                      <a:pt x="304" y="128"/>
                    </a:lnTo>
                    <a:lnTo>
                      <a:pt x="302" y="118"/>
                    </a:lnTo>
                    <a:lnTo>
                      <a:pt x="304" y="109"/>
                    </a:lnTo>
                    <a:lnTo>
                      <a:pt x="307" y="101"/>
                    </a:lnTo>
                    <a:lnTo>
                      <a:pt x="318" y="91"/>
                    </a:lnTo>
                    <a:lnTo>
                      <a:pt x="333" y="86"/>
                    </a:lnTo>
                    <a:lnTo>
                      <a:pt x="351" y="88"/>
                    </a:lnTo>
                    <a:lnTo>
                      <a:pt x="371" y="94"/>
                    </a:lnTo>
                    <a:lnTo>
                      <a:pt x="394" y="102"/>
                    </a:lnTo>
                    <a:lnTo>
                      <a:pt x="418" y="114"/>
                    </a:lnTo>
                    <a:lnTo>
                      <a:pt x="444" y="127"/>
                    </a:lnTo>
                    <a:lnTo>
                      <a:pt x="471" y="139"/>
                    </a:lnTo>
                    <a:lnTo>
                      <a:pt x="500" y="152"/>
                    </a:lnTo>
                    <a:lnTo>
                      <a:pt x="529" y="163"/>
                    </a:lnTo>
                    <a:lnTo>
                      <a:pt x="559" y="172"/>
                    </a:lnTo>
                    <a:lnTo>
                      <a:pt x="604" y="184"/>
                    </a:lnTo>
                    <a:lnTo>
                      <a:pt x="648" y="202"/>
                    </a:lnTo>
                    <a:lnTo>
                      <a:pt x="688" y="225"/>
                    </a:lnTo>
                    <a:lnTo>
                      <a:pt x="725" y="253"/>
                    </a:lnTo>
                    <a:lnTo>
                      <a:pt x="759" y="286"/>
                    </a:lnTo>
                    <a:lnTo>
                      <a:pt x="789" y="324"/>
                    </a:lnTo>
                    <a:lnTo>
                      <a:pt x="815" y="366"/>
                    </a:lnTo>
                    <a:lnTo>
                      <a:pt x="829" y="393"/>
                    </a:lnTo>
                    <a:lnTo>
                      <a:pt x="847" y="421"/>
                    </a:lnTo>
                    <a:lnTo>
                      <a:pt x="866" y="446"/>
                    </a:lnTo>
                    <a:lnTo>
                      <a:pt x="887" y="472"/>
                    </a:lnTo>
                    <a:lnTo>
                      <a:pt x="908" y="498"/>
                    </a:lnTo>
                    <a:lnTo>
                      <a:pt x="929" y="520"/>
                    </a:lnTo>
                    <a:lnTo>
                      <a:pt x="950" y="541"/>
                    </a:lnTo>
                    <a:lnTo>
                      <a:pt x="967" y="559"/>
                    </a:lnTo>
                    <a:lnTo>
                      <a:pt x="982" y="575"/>
                    </a:lnTo>
                    <a:lnTo>
                      <a:pt x="995" y="586"/>
                    </a:lnTo>
                    <a:lnTo>
                      <a:pt x="1001" y="593"/>
                    </a:lnTo>
                    <a:lnTo>
                      <a:pt x="1004" y="596"/>
                    </a:lnTo>
                    <a:lnTo>
                      <a:pt x="999" y="596"/>
                    </a:lnTo>
                    <a:lnTo>
                      <a:pt x="985" y="596"/>
                    </a:lnTo>
                    <a:lnTo>
                      <a:pt x="961" y="596"/>
                    </a:lnTo>
                    <a:lnTo>
                      <a:pt x="934" y="596"/>
                    </a:lnTo>
                    <a:lnTo>
                      <a:pt x="901" y="596"/>
                    </a:lnTo>
                    <a:lnTo>
                      <a:pt x="866" y="597"/>
                    </a:lnTo>
                    <a:lnTo>
                      <a:pt x="832" y="597"/>
                    </a:lnTo>
                    <a:lnTo>
                      <a:pt x="800" y="597"/>
                    </a:lnTo>
                    <a:lnTo>
                      <a:pt x="771" y="597"/>
                    </a:lnTo>
                    <a:lnTo>
                      <a:pt x="747" y="597"/>
                    </a:lnTo>
                    <a:lnTo>
                      <a:pt x="731" y="572"/>
                    </a:lnTo>
                    <a:lnTo>
                      <a:pt x="709" y="548"/>
                    </a:lnTo>
                    <a:lnTo>
                      <a:pt x="683" y="527"/>
                    </a:lnTo>
                    <a:lnTo>
                      <a:pt x="656" y="507"/>
                    </a:lnTo>
                    <a:lnTo>
                      <a:pt x="628" y="491"/>
                    </a:lnTo>
                    <a:lnTo>
                      <a:pt x="601" y="478"/>
                    </a:lnTo>
                    <a:lnTo>
                      <a:pt x="575" y="467"/>
                    </a:lnTo>
                    <a:lnTo>
                      <a:pt x="553" y="458"/>
                    </a:lnTo>
                    <a:lnTo>
                      <a:pt x="535" y="453"/>
                    </a:lnTo>
                    <a:lnTo>
                      <a:pt x="524" y="448"/>
                    </a:lnTo>
                    <a:lnTo>
                      <a:pt x="521" y="446"/>
                    </a:lnTo>
                    <a:lnTo>
                      <a:pt x="486" y="435"/>
                    </a:lnTo>
                    <a:lnTo>
                      <a:pt x="457" y="425"/>
                    </a:lnTo>
                    <a:lnTo>
                      <a:pt x="433" y="419"/>
                    </a:lnTo>
                    <a:lnTo>
                      <a:pt x="413" y="413"/>
                    </a:lnTo>
                    <a:lnTo>
                      <a:pt x="399" y="408"/>
                    </a:lnTo>
                    <a:lnTo>
                      <a:pt x="386" y="403"/>
                    </a:lnTo>
                    <a:lnTo>
                      <a:pt x="376" y="398"/>
                    </a:lnTo>
                    <a:lnTo>
                      <a:pt x="367" y="392"/>
                    </a:lnTo>
                    <a:lnTo>
                      <a:pt x="330" y="350"/>
                    </a:lnTo>
                    <a:lnTo>
                      <a:pt x="290" y="311"/>
                    </a:lnTo>
                    <a:lnTo>
                      <a:pt x="249" y="276"/>
                    </a:lnTo>
                    <a:lnTo>
                      <a:pt x="208" y="244"/>
                    </a:lnTo>
                    <a:lnTo>
                      <a:pt x="168" y="213"/>
                    </a:lnTo>
                    <a:lnTo>
                      <a:pt x="131" y="186"/>
                    </a:lnTo>
                    <a:lnTo>
                      <a:pt x="97" y="162"/>
                    </a:lnTo>
                    <a:lnTo>
                      <a:pt x="66" y="143"/>
                    </a:lnTo>
                    <a:lnTo>
                      <a:pt x="42" y="125"/>
                    </a:lnTo>
                    <a:lnTo>
                      <a:pt x="23" y="110"/>
                    </a:lnTo>
                    <a:lnTo>
                      <a:pt x="13" y="99"/>
                    </a:lnTo>
                    <a:lnTo>
                      <a:pt x="21" y="88"/>
                    </a:lnTo>
                    <a:lnTo>
                      <a:pt x="34" y="82"/>
                    </a:lnTo>
                    <a:lnTo>
                      <a:pt x="47" y="77"/>
                    </a:lnTo>
                    <a:lnTo>
                      <a:pt x="60" y="75"/>
                    </a:lnTo>
                    <a:lnTo>
                      <a:pt x="71" y="75"/>
                    </a:lnTo>
                    <a:lnTo>
                      <a:pt x="79" y="75"/>
                    </a:lnTo>
                    <a:lnTo>
                      <a:pt x="82" y="75"/>
                    </a:lnTo>
                    <a:lnTo>
                      <a:pt x="79" y="74"/>
                    </a:lnTo>
                    <a:lnTo>
                      <a:pt x="70" y="67"/>
                    </a:lnTo>
                    <a:lnTo>
                      <a:pt x="55" y="59"/>
                    </a:lnTo>
                    <a:lnTo>
                      <a:pt x="41" y="49"/>
                    </a:lnTo>
                    <a:lnTo>
                      <a:pt x="25" y="38"/>
                    </a:lnTo>
                    <a:lnTo>
                      <a:pt x="9" y="29"/>
                    </a:lnTo>
                    <a:lnTo>
                      <a:pt x="0" y="20"/>
                    </a:lnTo>
                    <a:lnTo>
                      <a:pt x="2" y="14"/>
                    </a:lnTo>
                    <a:lnTo>
                      <a:pt x="9" y="8"/>
                    </a:lnTo>
                    <a:lnTo>
                      <a:pt x="20" y="3"/>
                    </a:lnTo>
                    <a:lnTo>
                      <a:pt x="34" y="1"/>
                    </a:lnTo>
                    <a:lnTo>
                      <a:pt x="47"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grpSp>
            <p:nvGrpSpPr>
              <p:cNvPr id="384" name="Google Shape;384;p33"/>
              <p:cNvGrpSpPr/>
              <p:nvPr/>
            </p:nvGrpSpPr>
            <p:grpSpPr>
              <a:xfrm>
                <a:off x="3534577" y="2718236"/>
                <a:ext cx="665667" cy="595550"/>
                <a:chOff x="363538" y="3359150"/>
                <a:chExt cx="1190624" cy="1065212"/>
              </a:xfrm>
            </p:grpSpPr>
            <p:sp>
              <p:nvSpPr>
                <p:cNvPr id="385" name="Google Shape;385;p33"/>
                <p:cNvSpPr/>
                <p:nvPr/>
              </p:nvSpPr>
              <p:spPr>
                <a:xfrm>
                  <a:off x="363538" y="3617913"/>
                  <a:ext cx="403225" cy="798512"/>
                </a:xfrm>
                <a:custGeom>
                  <a:avLst/>
                  <a:gdLst/>
                  <a:ahLst/>
                  <a:cxnLst/>
                  <a:rect l="l" t="t" r="r" b="b"/>
                  <a:pathLst>
                    <a:path w="254" h="503" extrusionOk="0">
                      <a:moveTo>
                        <a:pt x="91" y="0"/>
                      </a:moveTo>
                      <a:lnTo>
                        <a:pt x="68" y="51"/>
                      </a:lnTo>
                      <a:lnTo>
                        <a:pt x="54" y="105"/>
                      </a:lnTo>
                      <a:lnTo>
                        <a:pt x="48" y="161"/>
                      </a:lnTo>
                      <a:lnTo>
                        <a:pt x="51" y="217"/>
                      </a:lnTo>
                      <a:lnTo>
                        <a:pt x="62" y="272"/>
                      </a:lnTo>
                      <a:lnTo>
                        <a:pt x="64" y="280"/>
                      </a:lnTo>
                      <a:lnTo>
                        <a:pt x="71" y="299"/>
                      </a:lnTo>
                      <a:lnTo>
                        <a:pt x="89" y="342"/>
                      </a:lnTo>
                      <a:lnTo>
                        <a:pt x="114" y="384"/>
                      </a:lnTo>
                      <a:lnTo>
                        <a:pt x="145" y="420"/>
                      </a:lnTo>
                      <a:lnTo>
                        <a:pt x="178" y="452"/>
                      </a:lnTo>
                      <a:lnTo>
                        <a:pt x="214" y="479"/>
                      </a:lnTo>
                      <a:lnTo>
                        <a:pt x="254" y="503"/>
                      </a:lnTo>
                      <a:lnTo>
                        <a:pt x="207" y="492"/>
                      </a:lnTo>
                      <a:lnTo>
                        <a:pt x="162" y="474"/>
                      </a:lnTo>
                      <a:lnTo>
                        <a:pt x="122" y="449"/>
                      </a:lnTo>
                      <a:lnTo>
                        <a:pt x="86" y="419"/>
                      </a:lnTo>
                      <a:lnTo>
                        <a:pt x="54" y="382"/>
                      </a:lnTo>
                      <a:lnTo>
                        <a:pt x="30" y="341"/>
                      </a:lnTo>
                      <a:lnTo>
                        <a:pt x="13" y="295"/>
                      </a:lnTo>
                      <a:lnTo>
                        <a:pt x="2" y="248"/>
                      </a:lnTo>
                      <a:lnTo>
                        <a:pt x="0" y="202"/>
                      </a:lnTo>
                      <a:lnTo>
                        <a:pt x="5" y="156"/>
                      </a:lnTo>
                      <a:lnTo>
                        <a:pt x="17" y="113"/>
                      </a:lnTo>
                      <a:lnTo>
                        <a:pt x="37" y="72"/>
                      </a:lnTo>
                      <a:lnTo>
                        <a:pt x="60" y="34"/>
                      </a:lnTo>
                      <a:lnTo>
                        <a:pt x="91"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86" name="Google Shape;386;p33"/>
                <p:cNvSpPr/>
                <p:nvPr/>
              </p:nvSpPr>
              <p:spPr>
                <a:xfrm>
                  <a:off x="809625" y="3594100"/>
                  <a:ext cx="436562" cy="596900"/>
                </a:xfrm>
                <a:custGeom>
                  <a:avLst/>
                  <a:gdLst/>
                  <a:ahLst/>
                  <a:cxnLst/>
                  <a:rect l="l" t="t" r="r" b="b"/>
                  <a:pathLst>
                    <a:path w="275" h="376" extrusionOk="0">
                      <a:moveTo>
                        <a:pt x="115" y="0"/>
                      </a:moveTo>
                      <a:lnTo>
                        <a:pt x="124" y="39"/>
                      </a:lnTo>
                      <a:lnTo>
                        <a:pt x="151" y="38"/>
                      </a:lnTo>
                      <a:lnTo>
                        <a:pt x="173" y="42"/>
                      </a:lnTo>
                      <a:lnTo>
                        <a:pt x="192" y="49"/>
                      </a:lnTo>
                      <a:lnTo>
                        <a:pt x="208" y="58"/>
                      </a:lnTo>
                      <a:lnTo>
                        <a:pt x="219" y="71"/>
                      </a:lnTo>
                      <a:lnTo>
                        <a:pt x="229" y="84"/>
                      </a:lnTo>
                      <a:lnTo>
                        <a:pt x="235" y="95"/>
                      </a:lnTo>
                      <a:lnTo>
                        <a:pt x="158" y="114"/>
                      </a:lnTo>
                      <a:lnTo>
                        <a:pt x="153" y="108"/>
                      </a:lnTo>
                      <a:lnTo>
                        <a:pt x="148" y="104"/>
                      </a:lnTo>
                      <a:lnTo>
                        <a:pt x="143" y="101"/>
                      </a:lnTo>
                      <a:lnTo>
                        <a:pt x="137" y="98"/>
                      </a:lnTo>
                      <a:lnTo>
                        <a:pt x="124" y="97"/>
                      </a:lnTo>
                      <a:lnTo>
                        <a:pt x="108" y="100"/>
                      </a:lnTo>
                      <a:lnTo>
                        <a:pt x="91" y="106"/>
                      </a:lnTo>
                      <a:lnTo>
                        <a:pt x="81" y="112"/>
                      </a:lnTo>
                      <a:lnTo>
                        <a:pt x="78" y="122"/>
                      </a:lnTo>
                      <a:lnTo>
                        <a:pt x="78" y="130"/>
                      </a:lnTo>
                      <a:lnTo>
                        <a:pt x="84" y="139"/>
                      </a:lnTo>
                      <a:lnTo>
                        <a:pt x="96" y="146"/>
                      </a:lnTo>
                      <a:lnTo>
                        <a:pt x="110" y="151"/>
                      </a:lnTo>
                      <a:lnTo>
                        <a:pt x="127" y="151"/>
                      </a:lnTo>
                      <a:lnTo>
                        <a:pt x="148" y="152"/>
                      </a:lnTo>
                      <a:lnTo>
                        <a:pt x="165" y="152"/>
                      </a:lnTo>
                      <a:lnTo>
                        <a:pt x="186" y="152"/>
                      </a:lnTo>
                      <a:lnTo>
                        <a:pt x="205" y="155"/>
                      </a:lnTo>
                      <a:lnTo>
                        <a:pt x="223" y="160"/>
                      </a:lnTo>
                      <a:lnTo>
                        <a:pt x="240" y="166"/>
                      </a:lnTo>
                      <a:lnTo>
                        <a:pt x="253" y="178"/>
                      </a:lnTo>
                      <a:lnTo>
                        <a:pt x="264" y="192"/>
                      </a:lnTo>
                      <a:lnTo>
                        <a:pt x="272" y="211"/>
                      </a:lnTo>
                      <a:lnTo>
                        <a:pt x="275" y="236"/>
                      </a:lnTo>
                      <a:lnTo>
                        <a:pt x="270" y="260"/>
                      </a:lnTo>
                      <a:lnTo>
                        <a:pt x="261" y="281"/>
                      </a:lnTo>
                      <a:lnTo>
                        <a:pt x="243" y="298"/>
                      </a:lnTo>
                      <a:lnTo>
                        <a:pt x="221" y="314"/>
                      </a:lnTo>
                      <a:lnTo>
                        <a:pt x="192" y="327"/>
                      </a:lnTo>
                      <a:lnTo>
                        <a:pt x="202" y="364"/>
                      </a:lnTo>
                      <a:lnTo>
                        <a:pt x="143" y="376"/>
                      </a:lnTo>
                      <a:lnTo>
                        <a:pt x="135" y="340"/>
                      </a:lnTo>
                      <a:lnTo>
                        <a:pt x="105" y="338"/>
                      </a:lnTo>
                      <a:lnTo>
                        <a:pt x="78" y="332"/>
                      </a:lnTo>
                      <a:lnTo>
                        <a:pt x="54" y="319"/>
                      </a:lnTo>
                      <a:lnTo>
                        <a:pt x="37" y="302"/>
                      </a:lnTo>
                      <a:lnTo>
                        <a:pt x="24" y="279"/>
                      </a:lnTo>
                      <a:lnTo>
                        <a:pt x="103" y="260"/>
                      </a:lnTo>
                      <a:lnTo>
                        <a:pt x="108" y="267"/>
                      </a:lnTo>
                      <a:lnTo>
                        <a:pt x="113" y="271"/>
                      </a:lnTo>
                      <a:lnTo>
                        <a:pt x="119" y="275"/>
                      </a:lnTo>
                      <a:lnTo>
                        <a:pt x="126" y="278"/>
                      </a:lnTo>
                      <a:lnTo>
                        <a:pt x="142" y="281"/>
                      </a:lnTo>
                      <a:lnTo>
                        <a:pt x="158" y="279"/>
                      </a:lnTo>
                      <a:lnTo>
                        <a:pt x="177" y="273"/>
                      </a:lnTo>
                      <a:lnTo>
                        <a:pt x="189" y="263"/>
                      </a:lnTo>
                      <a:lnTo>
                        <a:pt x="196" y="254"/>
                      </a:lnTo>
                      <a:lnTo>
                        <a:pt x="196" y="241"/>
                      </a:lnTo>
                      <a:lnTo>
                        <a:pt x="191" y="232"/>
                      </a:lnTo>
                      <a:lnTo>
                        <a:pt x="180" y="225"/>
                      </a:lnTo>
                      <a:lnTo>
                        <a:pt x="165" y="222"/>
                      </a:lnTo>
                      <a:lnTo>
                        <a:pt x="148" y="221"/>
                      </a:lnTo>
                      <a:lnTo>
                        <a:pt x="129" y="221"/>
                      </a:lnTo>
                      <a:lnTo>
                        <a:pt x="110" y="221"/>
                      </a:lnTo>
                      <a:lnTo>
                        <a:pt x="89" y="219"/>
                      </a:lnTo>
                      <a:lnTo>
                        <a:pt x="70" y="217"/>
                      </a:lnTo>
                      <a:lnTo>
                        <a:pt x="53" y="213"/>
                      </a:lnTo>
                      <a:lnTo>
                        <a:pt x="35" y="205"/>
                      </a:lnTo>
                      <a:lnTo>
                        <a:pt x="21" y="194"/>
                      </a:lnTo>
                      <a:lnTo>
                        <a:pt x="10" y="178"/>
                      </a:lnTo>
                      <a:lnTo>
                        <a:pt x="2" y="157"/>
                      </a:lnTo>
                      <a:lnTo>
                        <a:pt x="0" y="132"/>
                      </a:lnTo>
                      <a:lnTo>
                        <a:pt x="5" y="108"/>
                      </a:lnTo>
                      <a:lnTo>
                        <a:pt x="19" y="87"/>
                      </a:lnTo>
                      <a:lnTo>
                        <a:pt x="40" y="68"/>
                      </a:lnTo>
                      <a:lnTo>
                        <a:pt x="67" y="54"/>
                      </a:lnTo>
                      <a:lnTo>
                        <a:pt x="57" y="14"/>
                      </a:lnTo>
                      <a:lnTo>
                        <a:pt x="11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87" name="Google Shape;387;p33"/>
                <p:cNvSpPr/>
                <p:nvPr/>
              </p:nvSpPr>
              <p:spPr>
                <a:xfrm>
                  <a:off x="492125" y="3359150"/>
                  <a:ext cx="1062037" cy="1065212"/>
                </a:xfrm>
                <a:custGeom>
                  <a:avLst/>
                  <a:gdLst/>
                  <a:ahLst/>
                  <a:cxnLst/>
                  <a:rect l="l" t="t" r="r" b="b"/>
                  <a:pathLst>
                    <a:path w="669" h="671" extrusionOk="0">
                      <a:moveTo>
                        <a:pt x="335" y="62"/>
                      </a:moveTo>
                      <a:lnTo>
                        <a:pt x="303" y="63"/>
                      </a:lnTo>
                      <a:lnTo>
                        <a:pt x="272" y="70"/>
                      </a:lnTo>
                      <a:lnTo>
                        <a:pt x="226" y="86"/>
                      </a:lnTo>
                      <a:lnTo>
                        <a:pt x="183" y="108"/>
                      </a:lnTo>
                      <a:lnTo>
                        <a:pt x="146" y="138"/>
                      </a:lnTo>
                      <a:lnTo>
                        <a:pt x="116" y="173"/>
                      </a:lnTo>
                      <a:lnTo>
                        <a:pt x="91" y="213"/>
                      </a:lnTo>
                      <a:lnTo>
                        <a:pt x="73" y="256"/>
                      </a:lnTo>
                      <a:lnTo>
                        <a:pt x="64" y="302"/>
                      </a:lnTo>
                      <a:lnTo>
                        <a:pt x="62" y="349"/>
                      </a:lnTo>
                      <a:lnTo>
                        <a:pt x="68" y="397"/>
                      </a:lnTo>
                      <a:lnTo>
                        <a:pt x="84" y="443"/>
                      </a:lnTo>
                      <a:lnTo>
                        <a:pt x="105" y="483"/>
                      </a:lnTo>
                      <a:lnTo>
                        <a:pt x="132" y="520"/>
                      </a:lnTo>
                      <a:lnTo>
                        <a:pt x="165" y="550"/>
                      </a:lnTo>
                      <a:lnTo>
                        <a:pt x="202" y="574"/>
                      </a:lnTo>
                      <a:lnTo>
                        <a:pt x="243" y="593"/>
                      </a:lnTo>
                      <a:lnTo>
                        <a:pt x="288" y="604"/>
                      </a:lnTo>
                      <a:lnTo>
                        <a:pt x="334" y="609"/>
                      </a:lnTo>
                      <a:lnTo>
                        <a:pt x="365" y="607"/>
                      </a:lnTo>
                      <a:lnTo>
                        <a:pt x="397" y="601"/>
                      </a:lnTo>
                      <a:lnTo>
                        <a:pt x="439" y="588"/>
                      </a:lnTo>
                      <a:lnTo>
                        <a:pt x="477" y="569"/>
                      </a:lnTo>
                      <a:lnTo>
                        <a:pt x="510" y="543"/>
                      </a:lnTo>
                      <a:lnTo>
                        <a:pt x="542" y="513"/>
                      </a:lnTo>
                      <a:lnTo>
                        <a:pt x="567" y="478"/>
                      </a:lnTo>
                      <a:lnTo>
                        <a:pt x="586" y="440"/>
                      </a:lnTo>
                      <a:lnTo>
                        <a:pt x="599" y="399"/>
                      </a:lnTo>
                      <a:lnTo>
                        <a:pt x="607" y="357"/>
                      </a:lnTo>
                      <a:lnTo>
                        <a:pt x="607" y="314"/>
                      </a:lnTo>
                      <a:lnTo>
                        <a:pt x="601" y="272"/>
                      </a:lnTo>
                      <a:lnTo>
                        <a:pt x="585" y="227"/>
                      </a:lnTo>
                      <a:lnTo>
                        <a:pt x="564" y="187"/>
                      </a:lnTo>
                      <a:lnTo>
                        <a:pt x="537" y="151"/>
                      </a:lnTo>
                      <a:lnTo>
                        <a:pt x="504" y="121"/>
                      </a:lnTo>
                      <a:lnTo>
                        <a:pt x="467" y="97"/>
                      </a:lnTo>
                      <a:lnTo>
                        <a:pt x="426" y="78"/>
                      </a:lnTo>
                      <a:lnTo>
                        <a:pt x="381" y="66"/>
                      </a:lnTo>
                      <a:lnTo>
                        <a:pt x="335" y="62"/>
                      </a:lnTo>
                      <a:close/>
                      <a:moveTo>
                        <a:pt x="335" y="0"/>
                      </a:moveTo>
                      <a:lnTo>
                        <a:pt x="386" y="4"/>
                      </a:lnTo>
                      <a:lnTo>
                        <a:pt x="434" y="16"/>
                      </a:lnTo>
                      <a:lnTo>
                        <a:pt x="480" y="33"/>
                      </a:lnTo>
                      <a:lnTo>
                        <a:pt x="523" y="57"/>
                      </a:lnTo>
                      <a:lnTo>
                        <a:pt x="561" y="87"/>
                      </a:lnTo>
                      <a:lnTo>
                        <a:pt x="594" y="124"/>
                      </a:lnTo>
                      <a:lnTo>
                        <a:pt x="623" y="163"/>
                      </a:lnTo>
                      <a:lnTo>
                        <a:pt x="645" y="210"/>
                      </a:lnTo>
                      <a:lnTo>
                        <a:pt x="661" y="257"/>
                      </a:lnTo>
                      <a:lnTo>
                        <a:pt x="669" y="310"/>
                      </a:lnTo>
                      <a:lnTo>
                        <a:pt x="669" y="362"/>
                      </a:lnTo>
                      <a:lnTo>
                        <a:pt x="659" y="415"/>
                      </a:lnTo>
                      <a:lnTo>
                        <a:pt x="643" y="464"/>
                      </a:lnTo>
                      <a:lnTo>
                        <a:pt x="620" y="512"/>
                      </a:lnTo>
                      <a:lnTo>
                        <a:pt x="588" y="555"/>
                      </a:lnTo>
                      <a:lnTo>
                        <a:pt x="551" y="591"/>
                      </a:lnTo>
                      <a:lnTo>
                        <a:pt x="508" y="621"/>
                      </a:lnTo>
                      <a:lnTo>
                        <a:pt x="462" y="645"/>
                      </a:lnTo>
                      <a:lnTo>
                        <a:pt x="412" y="661"/>
                      </a:lnTo>
                      <a:lnTo>
                        <a:pt x="373" y="667"/>
                      </a:lnTo>
                      <a:lnTo>
                        <a:pt x="334" y="671"/>
                      </a:lnTo>
                      <a:lnTo>
                        <a:pt x="283" y="666"/>
                      </a:lnTo>
                      <a:lnTo>
                        <a:pt x="234" y="655"/>
                      </a:lnTo>
                      <a:lnTo>
                        <a:pt x="189" y="637"/>
                      </a:lnTo>
                      <a:lnTo>
                        <a:pt x="146" y="613"/>
                      </a:lnTo>
                      <a:lnTo>
                        <a:pt x="108" y="583"/>
                      </a:lnTo>
                      <a:lnTo>
                        <a:pt x="75" y="547"/>
                      </a:lnTo>
                      <a:lnTo>
                        <a:pt x="46" y="507"/>
                      </a:lnTo>
                      <a:lnTo>
                        <a:pt x="24" y="461"/>
                      </a:lnTo>
                      <a:lnTo>
                        <a:pt x="8" y="413"/>
                      </a:lnTo>
                      <a:lnTo>
                        <a:pt x="0" y="359"/>
                      </a:lnTo>
                      <a:lnTo>
                        <a:pt x="0" y="305"/>
                      </a:lnTo>
                      <a:lnTo>
                        <a:pt x="10" y="254"/>
                      </a:lnTo>
                      <a:lnTo>
                        <a:pt x="25" y="205"/>
                      </a:lnTo>
                      <a:lnTo>
                        <a:pt x="49" y="159"/>
                      </a:lnTo>
                      <a:lnTo>
                        <a:pt x="79" y="117"/>
                      </a:lnTo>
                      <a:lnTo>
                        <a:pt x="116" y="81"/>
                      </a:lnTo>
                      <a:lnTo>
                        <a:pt x="159" y="51"/>
                      </a:lnTo>
                      <a:lnTo>
                        <a:pt x="205" y="25"/>
                      </a:lnTo>
                      <a:lnTo>
                        <a:pt x="257" y="9"/>
                      </a:lnTo>
                      <a:lnTo>
                        <a:pt x="296" y="3"/>
                      </a:lnTo>
                      <a:lnTo>
                        <a:pt x="335"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grpSp>
        </p:grpSp>
        <p:grpSp>
          <p:nvGrpSpPr>
            <p:cNvPr id="388" name="Google Shape;388;p33"/>
            <p:cNvGrpSpPr/>
            <p:nvPr/>
          </p:nvGrpSpPr>
          <p:grpSpPr>
            <a:xfrm>
              <a:off x="2768473" y="3392104"/>
              <a:ext cx="511368" cy="499817"/>
              <a:chOff x="307975" y="523875"/>
              <a:chExt cx="1054100" cy="1030288"/>
            </a:xfrm>
          </p:grpSpPr>
          <p:sp>
            <p:nvSpPr>
              <p:cNvPr id="389" name="Google Shape;389;p33"/>
              <p:cNvSpPr/>
              <p:nvPr/>
            </p:nvSpPr>
            <p:spPr>
              <a:xfrm>
                <a:off x="457200" y="523875"/>
                <a:ext cx="631825" cy="633413"/>
              </a:xfrm>
              <a:custGeom>
                <a:avLst/>
                <a:gdLst/>
                <a:ahLst/>
                <a:cxnLst/>
                <a:rect l="l" t="t" r="r" b="b"/>
                <a:pathLst>
                  <a:path w="398" h="399" extrusionOk="0">
                    <a:moveTo>
                      <a:pt x="174" y="29"/>
                    </a:moveTo>
                    <a:lnTo>
                      <a:pt x="139" y="38"/>
                    </a:lnTo>
                    <a:lnTo>
                      <a:pt x="106" y="52"/>
                    </a:lnTo>
                    <a:lnTo>
                      <a:pt x="76" y="76"/>
                    </a:lnTo>
                    <a:lnTo>
                      <a:pt x="53" y="105"/>
                    </a:lnTo>
                    <a:lnTo>
                      <a:pt x="37" y="138"/>
                    </a:lnTo>
                    <a:lnTo>
                      <a:pt x="28" y="175"/>
                    </a:lnTo>
                    <a:lnTo>
                      <a:pt x="28" y="209"/>
                    </a:lnTo>
                    <a:lnTo>
                      <a:pt x="37" y="246"/>
                    </a:lnTo>
                    <a:lnTo>
                      <a:pt x="53" y="279"/>
                    </a:lnTo>
                    <a:lnTo>
                      <a:pt x="76" y="308"/>
                    </a:lnTo>
                    <a:lnTo>
                      <a:pt x="106" y="332"/>
                    </a:lnTo>
                    <a:lnTo>
                      <a:pt x="139" y="346"/>
                    </a:lnTo>
                    <a:lnTo>
                      <a:pt x="174" y="355"/>
                    </a:lnTo>
                    <a:lnTo>
                      <a:pt x="210" y="355"/>
                    </a:lnTo>
                    <a:lnTo>
                      <a:pt x="245" y="346"/>
                    </a:lnTo>
                    <a:lnTo>
                      <a:pt x="278" y="332"/>
                    </a:lnTo>
                    <a:lnTo>
                      <a:pt x="307" y="308"/>
                    </a:lnTo>
                    <a:lnTo>
                      <a:pt x="330" y="279"/>
                    </a:lnTo>
                    <a:lnTo>
                      <a:pt x="347" y="246"/>
                    </a:lnTo>
                    <a:lnTo>
                      <a:pt x="354" y="209"/>
                    </a:lnTo>
                    <a:lnTo>
                      <a:pt x="354" y="175"/>
                    </a:lnTo>
                    <a:lnTo>
                      <a:pt x="347" y="138"/>
                    </a:lnTo>
                    <a:lnTo>
                      <a:pt x="330" y="105"/>
                    </a:lnTo>
                    <a:lnTo>
                      <a:pt x="307" y="76"/>
                    </a:lnTo>
                    <a:lnTo>
                      <a:pt x="278" y="52"/>
                    </a:lnTo>
                    <a:lnTo>
                      <a:pt x="245" y="38"/>
                    </a:lnTo>
                    <a:lnTo>
                      <a:pt x="210" y="29"/>
                    </a:lnTo>
                    <a:lnTo>
                      <a:pt x="174" y="29"/>
                    </a:lnTo>
                    <a:close/>
                    <a:moveTo>
                      <a:pt x="192" y="0"/>
                    </a:moveTo>
                    <a:lnTo>
                      <a:pt x="228" y="3"/>
                    </a:lnTo>
                    <a:lnTo>
                      <a:pt x="264" y="14"/>
                    </a:lnTo>
                    <a:lnTo>
                      <a:pt x="297" y="31"/>
                    </a:lnTo>
                    <a:lnTo>
                      <a:pt x="327" y="56"/>
                    </a:lnTo>
                    <a:lnTo>
                      <a:pt x="354" y="89"/>
                    </a:lnTo>
                    <a:lnTo>
                      <a:pt x="372" y="123"/>
                    </a:lnTo>
                    <a:lnTo>
                      <a:pt x="382" y="161"/>
                    </a:lnTo>
                    <a:lnTo>
                      <a:pt x="383" y="201"/>
                    </a:lnTo>
                    <a:lnTo>
                      <a:pt x="378" y="239"/>
                    </a:lnTo>
                    <a:lnTo>
                      <a:pt x="363" y="277"/>
                    </a:lnTo>
                    <a:lnTo>
                      <a:pt x="342" y="312"/>
                    </a:lnTo>
                    <a:lnTo>
                      <a:pt x="398" y="368"/>
                    </a:lnTo>
                    <a:lnTo>
                      <a:pt x="367" y="399"/>
                    </a:lnTo>
                    <a:lnTo>
                      <a:pt x="311" y="343"/>
                    </a:lnTo>
                    <a:lnTo>
                      <a:pt x="276" y="365"/>
                    </a:lnTo>
                    <a:lnTo>
                      <a:pt x="240" y="378"/>
                    </a:lnTo>
                    <a:lnTo>
                      <a:pt x="200" y="384"/>
                    </a:lnTo>
                    <a:lnTo>
                      <a:pt x="162" y="381"/>
                    </a:lnTo>
                    <a:lnTo>
                      <a:pt x="124" y="371"/>
                    </a:lnTo>
                    <a:lnTo>
                      <a:pt x="88" y="353"/>
                    </a:lnTo>
                    <a:lnTo>
                      <a:pt x="56" y="328"/>
                    </a:lnTo>
                    <a:lnTo>
                      <a:pt x="32" y="297"/>
                    </a:lnTo>
                    <a:lnTo>
                      <a:pt x="14" y="264"/>
                    </a:lnTo>
                    <a:lnTo>
                      <a:pt x="4" y="229"/>
                    </a:lnTo>
                    <a:lnTo>
                      <a:pt x="0" y="191"/>
                    </a:lnTo>
                    <a:lnTo>
                      <a:pt x="4" y="155"/>
                    </a:lnTo>
                    <a:lnTo>
                      <a:pt x="14" y="120"/>
                    </a:lnTo>
                    <a:lnTo>
                      <a:pt x="32" y="87"/>
                    </a:lnTo>
                    <a:lnTo>
                      <a:pt x="56" y="56"/>
                    </a:lnTo>
                    <a:lnTo>
                      <a:pt x="86" y="31"/>
                    </a:lnTo>
                    <a:lnTo>
                      <a:pt x="119" y="14"/>
                    </a:lnTo>
                    <a:lnTo>
                      <a:pt x="155" y="3"/>
                    </a:lnTo>
                    <a:lnTo>
                      <a:pt x="19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0" name="Google Shape;390;p33"/>
              <p:cNvSpPr/>
              <p:nvPr/>
            </p:nvSpPr>
            <p:spPr>
              <a:xfrm>
                <a:off x="517525" y="585788"/>
                <a:ext cx="485775" cy="485775"/>
              </a:xfrm>
              <a:custGeom>
                <a:avLst/>
                <a:gdLst/>
                <a:ahLst/>
                <a:cxnLst/>
                <a:rect l="l" t="t" r="r" b="b"/>
                <a:pathLst>
                  <a:path w="306" h="306" extrusionOk="0">
                    <a:moveTo>
                      <a:pt x="137" y="10"/>
                    </a:moveTo>
                    <a:lnTo>
                      <a:pt x="106" y="17"/>
                    </a:lnTo>
                    <a:lnTo>
                      <a:pt x="78" y="30"/>
                    </a:lnTo>
                    <a:lnTo>
                      <a:pt x="51" y="51"/>
                    </a:lnTo>
                    <a:lnTo>
                      <a:pt x="30" y="76"/>
                    </a:lnTo>
                    <a:lnTo>
                      <a:pt x="17" y="106"/>
                    </a:lnTo>
                    <a:lnTo>
                      <a:pt x="10" y="137"/>
                    </a:lnTo>
                    <a:lnTo>
                      <a:pt x="10" y="169"/>
                    </a:lnTo>
                    <a:lnTo>
                      <a:pt x="17" y="200"/>
                    </a:lnTo>
                    <a:lnTo>
                      <a:pt x="30" y="230"/>
                    </a:lnTo>
                    <a:lnTo>
                      <a:pt x="51" y="255"/>
                    </a:lnTo>
                    <a:lnTo>
                      <a:pt x="78" y="276"/>
                    </a:lnTo>
                    <a:lnTo>
                      <a:pt x="106" y="289"/>
                    </a:lnTo>
                    <a:lnTo>
                      <a:pt x="137" y="296"/>
                    </a:lnTo>
                    <a:lnTo>
                      <a:pt x="169" y="296"/>
                    </a:lnTo>
                    <a:lnTo>
                      <a:pt x="200" y="289"/>
                    </a:lnTo>
                    <a:lnTo>
                      <a:pt x="230" y="276"/>
                    </a:lnTo>
                    <a:lnTo>
                      <a:pt x="256" y="255"/>
                    </a:lnTo>
                    <a:lnTo>
                      <a:pt x="276" y="230"/>
                    </a:lnTo>
                    <a:lnTo>
                      <a:pt x="291" y="200"/>
                    </a:lnTo>
                    <a:lnTo>
                      <a:pt x="297" y="169"/>
                    </a:lnTo>
                    <a:lnTo>
                      <a:pt x="297" y="137"/>
                    </a:lnTo>
                    <a:lnTo>
                      <a:pt x="291" y="106"/>
                    </a:lnTo>
                    <a:lnTo>
                      <a:pt x="276" y="76"/>
                    </a:lnTo>
                    <a:lnTo>
                      <a:pt x="256" y="51"/>
                    </a:lnTo>
                    <a:lnTo>
                      <a:pt x="230" y="30"/>
                    </a:lnTo>
                    <a:lnTo>
                      <a:pt x="200" y="17"/>
                    </a:lnTo>
                    <a:lnTo>
                      <a:pt x="169" y="10"/>
                    </a:lnTo>
                    <a:lnTo>
                      <a:pt x="137" y="10"/>
                    </a:lnTo>
                    <a:close/>
                    <a:moveTo>
                      <a:pt x="170" y="0"/>
                    </a:moveTo>
                    <a:lnTo>
                      <a:pt x="203" y="8"/>
                    </a:lnTo>
                    <a:lnTo>
                      <a:pt x="235" y="22"/>
                    </a:lnTo>
                    <a:lnTo>
                      <a:pt x="263" y="45"/>
                    </a:lnTo>
                    <a:lnTo>
                      <a:pt x="284" y="73"/>
                    </a:lnTo>
                    <a:lnTo>
                      <a:pt x="299" y="103"/>
                    </a:lnTo>
                    <a:lnTo>
                      <a:pt x="306" y="136"/>
                    </a:lnTo>
                    <a:lnTo>
                      <a:pt x="306" y="170"/>
                    </a:lnTo>
                    <a:lnTo>
                      <a:pt x="299" y="203"/>
                    </a:lnTo>
                    <a:lnTo>
                      <a:pt x="284" y="233"/>
                    </a:lnTo>
                    <a:lnTo>
                      <a:pt x="263" y="261"/>
                    </a:lnTo>
                    <a:lnTo>
                      <a:pt x="235" y="284"/>
                    </a:lnTo>
                    <a:lnTo>
                      <a:pt x="203" y="297"/>
                    </a:lnTo>
                    <a:lnTo>
                      <a:pt x="170" y="306"/>
                    </a:lnTo>
                    <a:lnTo>
                      <a:pt x="137" y="306"/>
                    </a:lnTo>
                    <a:lnTo>
                      <a:pt x="104" y="297"/>
                    </a:lnTo>
                    <a:lnTo>
                      <a:pt x="73" y="284"/>
                    </a:lnTo>
                    <a:lnTo>
                      <a:pt x="45" y="261"/>
                    </a:lnTo>
                    <a:lnTo>
                      <a:pt x="23" y="233"/>
                    </a:lnTo>
                    <a:lnTo>
                      <a:pt x="9" y="203"/>
                    </a:lnTo>
                    <a:lnTo>
                      <a:pt x="0" y="170"/>
                    </a:lnTo>
                    <a:lnTo>
                      <a:pt x="0" y="136"/>
                    </a:lnTo>
                    <a:lnTo>
                      <a:pt x="9" y="103"/>
                    </a:lnTo>
                    <a:lnTo>
                      <a:pt x="23" y="73"/>
                    </a:lnTo>
                    <a:lnTo>
                      <a:pt x="45" y="45"/>
                    </a:lnTo>
                    <a:lnTo>
                      <a:pt x="73" y="22"/>
                    </a:lnTo>
                    <a:lnTo>
                      <a:pt x="104" y="8"/>
                    </a:lnTo>
                    <a:lnTo>
                      <a:pt x="137" y="0"/>
                    </a:lnTo>
                    <a:lnTo>
                      <a:pt x="17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1" name="Google Shape;391;p33"/>
              <p:cNvSpPr/>
              <p:nvPr/>
            </p:nvSpPr>
            <p:spPr>
              <a:xfrm>
                <a:off x="1008063" y="1073150"/>
                <a:ext cx="193675" cy="195263"/>
              </a:xfrm>
              <a:custGeom>
                <a:avLst/>
                <a:gdLst/>
                <a:ahLst/>
                <a:cxnLst/>
                <a:rect l="l" t="t" r="r" b="b"/>
                <a:pathLst>
                  <a:path w="122" h="123" extrusionOk="0">
                    <a:moveTo>
                      <a:pt x="92" y="0"/>
                    </a:moveTo>
                    <a:lnTo>
                      <a:pt x="104" y="0"/>
                    </a:lnTo>
                    <a:lnTo>
                      <a:pt x="115" y="7"/>
                    </a:lnTo>
                    <a:lnTo>
                      <a:pt x="122" y="19"/>
                    </a:lnTo>
                    <a:lnTo>
                      <a:pt x="122" y="30"/>
                    </a:lnTo>
                    <a:lnTo>
                      <a:pt x="115" y="42"/>
                    </a:lnTo>
                    <a:lnTo>
                      <a:pt x="40" y="116"/>
                    </a:lnTo>
                    <a:lnTo>
                      <a:pt x="28" y="123"/>
                    </a:lnTo>
                    <a:lnTo>
                      <a:pt x="16" y="123"/>
                    </a:lnTo>
                    <a:lnTo>
                      <a:pt x="5" y="116"/>
                    </a:lnTo>
                    <a:lnTo>
                      <a:pt x="0" y="106"/>
                    </a:lnTo>
                    <a:lnTo>
                      <a:pt x="0" y="93"/>
                    </a:lnTo>
                    <a:lnTo>
                      <a:pt x="5" y="83"/>
                    </a:lnTo>
                    <a:lnTo>
                      <a:pt x="81" y="7"/>
                    </a:lnTo>
                    <a:lnTo>
                      <a:pt x="9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2" name="Google Shape;392;p33"/>
              <p:cNvSpPr/>
              <p:nvPr/>
            </p:nvSpPr>
            <p:spPr>
              <a:xfrm>
                <a:off x="1092200" y="1160463"/>
                <a:ext cx="269875" cy="269875"/>
              </a:xfrm>
              <a:custGeom>
                <a:avLst/>
                <a:gdLst/>
                <a:ahLst/>
                <a:cxnLst/>
                <a:rect l="l" t="t" r="r" b="b"/>
                <a:pathLst>
                  <a:path w="170" h="170" extrusionOk="0">
                    <a:moveTo>
                      <a:pt x="66" y="0"/>
                    </a:moveTo>
                    <a:lnTo>
                      <a:pt x="157" y="91"/>
                    </a:lnTo>
                    <a:lnTo>
                      <a:pt x="166" y="106"/>
                    </a:lnTo>
                    <a:lnTo>
                      <a:pt x="170" y="124"/>
                    </a:lnTo>
                    <a:lnTo>
                      <a:pt x="166" y="140"/>
                    </a:lnTo>
                    <a:lnTo>
                      <a:pt x="157" y="157"/>
                    </a:lnTo>
                    <a:lnTo>
                      <a:pt x="142" y="167"/>
                    </a:lnTo>
                    <a:lnTo>
                      <a:pt x="124" y="170"/>
                    </a:lnTo>
                    <a:lnTo>
                      <a:pt x="105" y="167"/>
                    </a:lnTo>
                    <a:lnTo>
                      <a:pt x="91" y="157"/>
                    </a:lnTo>
                    <a:lnTo>
                      <a:pt x="0" y="66"/>
                    </a:lnTo>
                    <a:lnTo>
                      <a:pt x="6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3" name="Google Shape;393;p33"/>
              <p:cNvSpPr/>
              <p:nvPr/>
            </p:nvSpPr>
            <p:spPr>
              <a:xfrm>
                <a:off x="673100" y="665163"/>
                <a:ext cx="174625" cy="330200"/>
              </a:xfrm>
              <a:custGeom>
                <a:avLst/>
                <a:gdLst/>
                <a:ahLst/>
                <a:cxnLst/>
                <a:rect l="l" t="t" r="r" b="b"/>
                <a:pathLst>
                  <a:path w="110" h="208" extrusionOk="0">
                    <a:moveTo>
                      <a:pt x="62" y="107"/>
                    </a:moveTo>
                    <a:lnTo>
                      <a:pt x="62" y="170"/>
                    </a:lnTo>
                    <a:lnTo>
                      <a:pt x="69" y="168"/>
                    </a:lnTo>
                    <a:lnTo>
                      <a:pt x="76" y="163"/>
                    </a:lnTo>
                    <a:lnTo>
                      <a:pt x="82" y="158"/>
                    </a:lnTo>
                    <a:lnTo>
                      <a:pt x="85" y="152"/>
                    </a:lnTo>
                    <a:lnTo>
                      <a:pt x="89" y="145"/>
                    </a:lnTo>
                    <a:lnTo>
                      <a:pt x="90" y="137"/>
                    </a:lnTo>
                    <a:lnTo>
                      <a:pt x="89" y="130"/>
                    </a:lnTo>
                    <a:lnTo>
                      <a:pt x="87" y="124"/>
                    </a:lnTo>
                    <a:lnTo>
                      <a:pt x="84" y="119"/>
                    </a:lnTo>
                    <a:lnTo>
                      <a:pt x="79" y="114"/>
                    </a:lnTo>
                    <a:lnTo>
                      <a:pt x="72" y="110"/>
                    </a:lnTo>
                    <a:lnTo>
                      <a:pt x="62" y="107"/>
                    </a:lnTo>
                    <a:close/>
                    <a:moveTo>
                      <a:pt x="51" y="28"/>
                    </a:moveTo>
                    <a:lnTo>
                      <a:pt x="43" y="29"/>
                    </a:lnTo>
                    <a:lnTo>
                      <a:pt x="36" y="33"/>
                    </a:lnTo>
                    <a:lnTo>
                      <a:pt x="31" y="36"/>
                    </a:lnTo>
                    <a:lnTo>
                      <a:pt x="28" y="43"/>
                    </a:lnTo>
                    <a:lnTo>
                      <a:pt x="24" y="48"/>
                    </a:lnTo>
                    <a:lnTo>
                      <a:pt x="24" y="56"/>
                    </a:lnTo>
                    <a:lnTo>
                      <a:pt x="24" y="63"/>
                    </a:lnTo>
                    <a:lnTo>
                      <a:pt x="26" y="67"/>
                    </a:lnTo>
                    <a:lnTo>
                      <a:pt x="29" y="72"/>
                    </a:lnTo>
                    <a:lnTo>
                      <a:pt x="34" y="77"/>
                    </a:lnTo>
                    <a:lnTo>
                      <a:pt x="41" y="81"/>
                    </a:lnTo>
                    <a:lnTo>
                      <a:pt x="51" y="84"/>
                    </a:lnTo>
                    <a:lnTo>
                      <a:pt x="51" y="28"/>
                    </a:lnTo>
                    <a:close/>
                    <a:moveTo>
                      <a:pt x="51" y="0"/>
                    </a:moveTo>
                    <a:lnTo>
                      <a:pt x="62" y="0"/>
                    </a:lnTo>
                    <a:lnTo>
                      <a:pt x="62" y="10"/>
                    </a:lnTo>
                    <a:lnTo>
                      <a:pt x="79" y="13"/>
                    </a:lnTo>
                    <a:lnTo>
                      <a:pt x="90" y="21"/>
                    </a:lnTo>
                    <a:lnTo>
                      <a:pt x="102" y="34"/>
                    </a:lnTo>
                    <a:lnTo>
                      <a:pt x="107" y="51"/>
                    </a:lnTo>
                    <a:lnTo>
                      <a:pt x="85" y="54"/>
                    </a:lnTo>
                    <a:lnTo>
                      <a:pt x="84" y="48"/>
                    </a:lnTo>
                    <a:lnTo>
                      <a:pt x="82" y="41"/>
                    </a:lnTo>
                    <a:lnTo>
                      <a:pt x="77" y="36"/>
                    </a:lnTo>
                    <a:lnTo>
                      <a:pt x="74" y="33"/>
                    </a:lnTo>
                    <a:lnTo>
                      <a:pt x="69" y="29"/>
                    </a:lnTo>
                    <a:lnTo>
                      <a:pt x="62" y="28"/>
                    </a:lnTo>
                    <a:lnTo>
                      <a:pt x="62" y="87"/>
                    </a:lnTo>
                    <a:lnTo>
                      <a:pt x="71" y="89"/>
                    </a:lnTo>
                    <a:lnTo>
                      <a:pt x="79" y="91"/>
                    </a:lnTo>
                    <a:lnTo>
                      <a:pt x="82" y="92"/>
                    </a:lnTo>
                    <a:lnTo>
                      <a:pt x="92" y="97"/>
                    </a:lnTo>
                    <a:lnTo>
                      <a:pt x="99" y="102"/>
                    </a:lnTo>
                    <a:lnTo>
                      <a:pt x="104" y="110"/>
                    </a:lnTo>
                    <a:lnTo>
                      <a:pt x="107" y="117"/>
                    </a:lnTo>
                    <a:lnTo>
                      <a:pt x="110" y="125"/>
                    </a:lnTo>
                    <a:lnTo>
                      <a:pt x="110" y="135"/>
                    </a:lnTo>
                    <a:lnTo>
                      <a:pt x="107" y="155"/>
                    </a:lnTo>
                    <a:lnTo>
                      <a:pt x="97" y="172"/>
                    </a:lnTo>
                    <a:lnTo>
                      <a:pt x="82" y="181"/>
                    </a:lnTo>
                    <a:lnTo>
                      <a:pt x="62" y="186"/>
                    </a:lnTo>
                    <a:lnTo>
                      <a:pt x="62" y="208"/>
                    </a:lnTo>
                    <a:lnTo>
                      <a:pt x="51" y="208"/>
                    </a:lnTo>
                    <a:lnTo>
                      <a:pt x="51" y="186"/>
                    </a:lnTo>
                    <a:lnTo>
                      <a:pt x="41" y="185"/>
                    </a:lnTo>
                    <a:lnTo>
                      <a:pt x="33" y="183"/>
                    </a:lnTo>
                    <a:lnTo>
                      <a:pt x="24" y="180"/>
                    </a:lnTo>
                    <a:lnTo>
                      <a:pt x="19" y="176"/>
                    </a:lnTo>
                    <a:lnTo>
                      <a:pt x="13" y="170"/>
                    </a:lnTo>
                    <a:lnTo>
                      <a:pt x="8" y="163"/>
                    </a:lnTo>
                    <a:lnTo>
                      <a:pt x="3" y="152"/>
                    </a:lnTo>
                    <a:lnTo>
                      <a:pt x="0" y="137"/>
                    </a:lnTo>
                    <a:lnTo>
                      <a:pt x="21" y="132"/>
                    </a:lnTo>
                    <a:lnTo>
                      <a:pt x="23" y="143"/>
                    </a:lnTo>
                    <a:lnTo>
                      <a:pt x="26" y="150"/>
                    </a:lnTo>
                    <a:lnTo>
                      <a:pt x="29" y="157"/>
                    </a:lnTo>
                    <a:lnTo>
                      <a:pt x="36" y="163"/>
                    </a:lnTo>
                    <a:lnTo>
                      <a:pt x="43" y="167"/>
                    </a:lnTo>
                    <a:lnTo>
                      <a:pt x="51" y="170"/>
                    </a:lnTo>
                    <a:lnTo>
                      <a:pt x="51" y="104"/>
                    </a:lnTo>
                    <a:lnTo>
                      <a:pt x="38" y="100"/>
                    </a:lnTo>
                    <a:lnTo>
                      <a:pt x="24" y="94"/>
                    </a:lnTo>
                    <a:lnTo>
                      <a:pt x="18" y="91"/>
                    </a:lnTo>
                    <a:lnTo>
                      <a:pt x="13" y="84"/>
                    </a:lnTo>
                    <a:lnTo>
                      <a:pt x="10" y="79"/>
                    </a:lnTo>
                    <a:lnTo>
                      <a:pt x="6" y="72"/>
                    </a:lnTo>
                    <a:lnTo>
                      <a:pt x="5" y="64"/>
                    </a:lnTo>
                    <a:lnTo>
                      <a:pt x="3" y="56"/>
                    </a:lnTo>
                    <a:lnTo>
                      <a:pt x="8" y="36"/>
                    </a:lnTo>
                    <a:lnTo>
                      <a:pt x="19" y="21"/>
                    </a:lnTo>
                    <a:lnTo>
                      <a:pt x="33" y="15"/>
                    </a:lnTo>
                    <a:lnTo>
                      <a:pt x="51" y="10"/>
                    </a:lnTo>
                    <a:lnTo>
                      <a:pt x="5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4" name="Google Shape;394;p33"/>
              <p:cNvSpPr/>
              <p:nvPr/>
            </p:nvSpPr>
            <p:spPr>
              <a:xfrm>
                <a:off x="307975" y="1103313"/>
                <a:ext cx="546100" cy="450850"/>
              </a:xfrm>
              <a:custGeom>
                <a:avLst/>
                <a:gdLst/>
                <a:ahLst/>
                <a:cxnLst/>
                <a:rect l="l" t="t" r="r" b="b"/>
                <a:pathLst>
                  <a:path w="344" h="284" extrusionOk="0">
                    <a:moveTo>
                      <a:pt x="116" y="114"/>
                    </a:moveTo>
                    <a:lnTo>
                      <a:pt x="116" y="153"/>
                    </a:lnTo>
                    <a:lnTo>
                      <a:pt x="121" y="152"/>
                    </a:lnTo>
                    <a:lnTo>
                      <a:pt x="126" y="150"/>
                    </a:lnTo>
                    <a:lnTo>
                      <a:pt x="129" y="138"/>
                    </a:lnTo>
                    <a:lnTo>
                      <a:pt x="132" y="127"/>
                    </a:lnTo>
                    <a:lnTo>
                      <a:pt x="132" y="123"/>
                    </a:lnTo>
                    <a:lnTo>
                      <a:pt x="131" y="122"/>
                    </a:lnTo>
                    <a:lnTo>
                      <a:pt x="127" y="118"/>
                    </a:lnTo>
                    <a:lnTo>
                      <a:pt x="122" y="115"/>
                    </a:lnTo>
                    <a:lnTo>
                      <a:pt x="116" y="114"/>
                    </a:lnTo>
                    <a:close/>
                    <a:moveTo>
                      <a:pt x="233" y="87"/>
                    </a:moveTo>
                    <a:lnTo>
                      <a:pt x="205" y="90"/>
                    </a:lnTo>
                    <a:lnTo>
                      <a:pt x="182" y="104"/>
                    </a:lnTo>
                    <a:lnTo>
                      <a:pt x="164" y="122"/>
                    </a:lnTo>
                    <a:lnTo>
                      <a:pt x="150" y="147"/>
                    </a:lnTo>
                    <a:lnTo>
                      <a:pt x="145" y="173"/>
                    </a:lnTo>
                    <a:lnTo>
                      <a:pt x="150" y="201"/>
                    </a:lnTo>
                    <a:lnTo>
                      <a:pt x="164" y="224"/>
                    </a:lnTo>
                    <a:lnTo>
                      <a:pt x="182" y="244"/>
                    </a:lnTo>
                    <a:lnTo>
                      <a:pt x="205" y="256"/>
                    </a:lnTo>
                    <a:lnTo>
                      <a:pt x="233" y="261"/>
                    </a:lnTo>
                    <a:lnTo>
                      <a:pt x="261" y="256"/>
                    </a:lnTo>
                    <a:lnTo>
                      <a:pt x="284" y="244"/>
                    </a:lnTo>
                    <a:lnTo>
                      <a:pt x="302" y="224"/>
                    </a:lnTo>
                    <a:lnTo>
                      <a:pt x="315" y="201"/>
                    </a:lnTo>
                    <a:lnTo>
                      <a:pt x="319" y="173"/>
                    </a:lnTo>
                    <a:lnTo>
                      <a:pt x="315" y="147"/>
                    </a:lnTo>
                    <a:lnTo>
                      <a:pt x="302" y="122"/>
                    </a:lnTo>
                    <a:lnTo>
                      <a:pt x="284" y="104"/>
                    </a:lnTo>
                    <a:lnTo>
                      <a:pt x="261" y="90"/>
                    </a:lnTo>
                    <a:lnTo>
                      <a:pt x="233" y="87"/>
                    </a:lnTo>
                    <a:close/>
                    <a:moveTo>
                      <a:pt x="109" y="64"/>
                    </a:moveTo>
                    <a:lnTo>
                      <a:pt x="104" y="64"/>
                    </a:lnTo>
                    <a:lnTo>
                      <a:pt x="99" y="67"/>
                    </a:lnTo>
                    <a:lnTo>
                      <a:pt x="96" y="69"/>
                    </a:lnTo>
                    <a:lnTo>
                      <a:pt x="93" y="76"/>
                    </a:lnTo>
                    <a:lnTo>
                      <a:pt x="93" y="80"/>
                    </a:lnTo>
                    <a:lnTo>
                      <a:pt x="93" y="87"/>
                    </a:lnTo>
                    <a:lnTo>
                      <a:pt x="96" y="92"/>
                    </a:lnTo>
                    <a:lnTo>
                      <a:pt x="99" y="95"/>
                    </a:lnTo>
                    <a:lnTo>
                      <a:pt x="103" y="97"/>
                    </a:lnTo>
                    <a:lnTo>
                      <a:pt x="109" y="99"/>
                    </a:lnTo>
                    <a:lnTo>
                      <a:pt x="109" y="64"/>
                    </a:lnTo>
                    <a:close/>
                    <a:moveTo>
                      <a:pt x="111" y="24"/>
                    </a:moveTo>
                    <a:lnTo>
                      <a:pt x="84" y="28"/>
                    </a:lnTo>
                    <a:lnTo>
                      <a:pt x="60" y="41"/>
                    </a:lnTo>
                    <a:lnTo>
                      <a:pt x="41" y="59"/>
                    </a:lnTo>
                    <a:lnTo>
                      <a:pt x="28" y="84"/>
                    </a:lnTo>
                    <a:lnTo>
                      <a:pt x="25" y="110"/>
                    </a:lnTo>
                    <a:lnTo>
                      <a:pt x="28" y="138"/>
                    </a:lnTo>
                    <a:lnTo>
                      <a:pt x="41" y="161"/>
                    </a:lnTo>
                    <a:lnTo>
                      <a:pt x="60" y="181"/>
                    </a:lnTo>
                    <a:lnTo>
                      <a:pt x="84" y="193"/>
                    </a:lnTo>
                    <a:lnTo>
                      <a:pt x="111" y="198"/>
                    </a:lnTo>
                    <a:lnTo>
                      <a:pt x="126" y="196"/>
                    </a:lnTo>
                    <a:lnTo>
                      <a:pt x="124" y="185"/>
                    </a:lnTo>
                    <a:lnTo>
                      <a:pt x="122" y="173"/>
                    </a:lnTo>
                    <a:lnTo>
                      <a:pt x="122" y="163"/>
                    </a:lnTo>
                    <a:lnTo>
                      <a:pt x="116" y="163"/>
                    </a:lnTo>
                    <a:lnTo>
                      <a:pt x="116" y="176"/>
                    </a:lnTo>
                    <a:lnTo>
                      <a:pt x="109" y="176"/>
                    </a:lnTo>
                    <a:lnTo>
                      <a:pt x="109" y="165"/>
                    </a:lnTo>
                    <a:lnTo>
                      <a:pt x="99" y="163"/>
                    </a:lnTo>
                    <a:lnTo>
                      <a:pt x="93" y="160"/>
                    </a:lnTo>
                    <a:lnTo>
                      <a:pt x="88" y="155"/>
                    </a:lnTo>
                    <a:lnTo>
                      <a:pt x="83" y="150"/>
                    </a:lnTo>
                    <a:lnTo>
                      <a:pt x="79" y="145"/>
                    </a:lnTo>
                    <a:lnTo>
                      <a:pt x="78" y="138"/>
                    </a:lnTo>
                    <a:lnTo>
                      <a:pt x="78" y="132"/>
                    </a:lnTo>
                    <a:lnTo>
                      <a:pt x="89" y="130"/>
                    </a:lnTo>
                    <a:lnTo>
                      <a:pt x="91" y="137"/>
                    </a:lnTo>
                    <a:lnTo>
                      <a:pt x="93" y="142"/>
                    </a:lnTo>
                    <a:lnTo>
                      <a:pt x="96" y="145"/>
                    </a:lnTo>
                    <a:lnTo>
                      <a:pt x="99" y="150"/>
                    </a:lnTo>
                    <a:lnTo>
                      <a:pt x="104" y="152"/>
                    </a:lnTo>
                    <a:lnTo>
                      <a:pt x="109" y="153"/>
                    </a:lnTo>
                    <a:lnTo>
                      <a:pt x="109" y="112"/>
                    </a:lnTo>
                    <a:lnTo>
                      <a:pt x="101" y="109"/>
                    </a:lnTo>
                    <a:lnTo>
                      <a:pt x="93" y="105"/>
                    </a:lnTo>
                    <a:lnTo>
                      <a:pt x="86" y="102"/>
                    </a:lnTo>
                    <a:lnTo>
                      <a:pt x="83" y="95"/>
                    </a:lnTo>
                    <a:lnTo>
                      <a:pt x="79" y="89"/>
                    </a:lnTo>
                    <a:lnTo>
                      <a:pt x="79" y="82"/>
                    </a:lnTo>
                    <a:lnTo>
                      <a:pt x="79" y="76"/>
                    </a:lnTo>
                    <a:lnTo>
                      <a:pt x="81" y="69"/>
                    </a:lnTo>
                    <a:lnTo>
                      <a:pt x="84" y="64"/>
                    </a:lnTo>
                    <a:lnTo>
                      <a:pt x="89" y="59"/>
                    </a:lnTo>
                    <a:lnTo>
                      <a:pt x="94" y="56"/>
                    </a:lnTo>
                    <a:lnTo>
                      <a:pt x="101" y="54"/>
                    </a:lnTo>
                    <a:lnTo>
                      <a:pt x="109" y="52"/>
                    </a:lnTo>
                    <a:lnTo>
                      <a:pt x="109" y="46"/>
                    </a:lnTo>
                    <a:lnTo>
                      <a:pt x="116" y="46"/>
                    </a:lnTo>
                    <a:lnTo>
                      <a:pt x="116" y="52"/>
                    </a:lnTo>
                    <a:lnTo>
                      <a:pt x="122" y="54"/>
                    </a:lnTo>
                    <a:lnTo>
                      <a:pt x="129" y="56"/>
                    </a:lnTo>
                    <a:lnTo>
                      <a:pt x="134" y="59"/>
                    </a:lnTo>
                    <a:lnTo>
                      <a:pt x="139" y="64"/>
                    </a:lnTo>
                    <a:lnTo>
                      <a:pt x="142" y="71"/>
                    </a:lnTo>
                    <a:lnTo>
                      <a:pt x="144" y="79"/>
                    </a:lnTo>
                    <a:lnTo>
                      <a:pt x="131" y="80"/>
                    </a:lnTo>
                    <a:lnTo>
                      <a:pt x="129" y="74"/>
                    </a:lnTo>
                    <a:lnTo>
                      <a:pt x="126" y="69"/>
                    </a:lnTo>
                    <a:lnTo>
                      <a:pt x="122" y="66"/>
                    </a:lnTo>
                    <a:lnTo>
                      <a:pt x="116" y="64"/>
                    </a:lnTo>
                    <a:lnTo>
                      <a:pt x="116" y="100"/>
                    </a:lnTo>
                    <a:lnTo>
                      <a:pt x="122" y="102"/>
                    </a:lnTo>
                    <a:lnTo>
                      <a:pt x="126" y="104"/>
                    </a:lnTo>
                    <a:lnTo>
                      <a:pt x="129" y="105"/>
                    </a:lnTo>
                    <a:lnTo>
                      <a:pt x="134" y="107"/>
                    </a:lnTo>
                    <a:lnTo>
                      <a:pt x="139" y="112"/>
                    </a:lnTo>
                    <a:lnTo>
                      <a:pt x="141" y="114"/>
                    </a:lnTo>
                    <a:lnTo>
                      <a:pt x="162" y="89"/>
                    </a:lnTo>
                    <a:lnTo>
                      <a:pt x="188" y="72"/>
                    </a:lnTo>
                    <a:lnTo>
                      <a:pt x="175" y="52"/>
                    </a:lnTo>
                    <a:lnTo>
                      <a:pt x="157" y="38"/>
                    </a:lnTo>
                    <a:lnTo>
                      <a:pt x="136" y="28"/>
                    </a:lnTo>
                    <a:lnTo>
                      <a:pt x="111" y="24"/>
                    </a:lnTo>
                    <a:close/>
                    <a:moveTo>
                      <a:pt x="111" y="0"/>
                    </a:moveTo>
                    <a:lnTo>
                      <a:pt x="144" y="5"/>
                    </a:lnTo>
                    <a:lnTo>
                      <a:pt x="172" y="18"/>
                    </a:lnTo>
                    <a:lnTo>
                      <a:pt x="195" y="39"/>
                    </a:lnTo>
                    <a:lnTo>
                      <a:pt x="211" y="66"/>
                    </a:lnTo>
                    <a:lnTo>
                      <a:pt x="221" y="64"/>
                    </a:lnTo>
                    <a:lnTo>
                      <a:pt x="233" y="64"/>
                    </a:lnTo>
                    <a:lnTo>
                      <a:pt x="263" y="67"/>
                    </a:lnTo>
                    <a:lnTo>
                      <a:pt x="289" y="79"/>
                    </a:lnTo>
                    <a:lnTo>
                      <a:pt x="311" y="95"/>
                    </a:lnTo>
                    <a:lnTo>
                      <a:pt x="329" y="118"/>
                    </a:lnTo>
                    <a:lnTo>
                      <a:pt x="339" y="145"/>
                    </a:lnTo>
                    <a:lnTo>
                      <a:pt x="344" y="173"/>
                    </a:lnTo>
                    <a:lnTo>
                      <a:pt x="339" y="203"/>
                    </a:lnTo>
                    <a:lnTo>
                      <a:pt x="329" y="229"/>
                    </a:lnTo>
                    <a:lnTo>
                      <a:pt x="311" y="252"/>
                    </a:lnTo>
                    <a:lnTo>
                      <a:pt x="289" y="269"/>
                    </a:lnTo>
                    <a:lnTo>
                      <a:pt x="263" y="280"/>
                    </a:lnTo>
                    <a:lnTo>
                      <a:pt x="233" y="284"/>
                    </a:lnTo>
                    <a:lnTo>
                      <a:pt x="200" y="279"/>
                    </a:lnTo>
                    <a:lnTo>
                      <a:pt x="172" y="265"/>
                    </a:lnTo>
                    <a:lnTo>
                      <a:pt x="149" y="246"/>
                    </a:lnTo>
                    <a:lnTo>
                      <a:pt x="132" y="219"/>
                    </a:lnTo>
                    <a:lnTo>
                      <a:pt x="122" y="221"/>
                    </a:lnTo>
                    <a:lnTo>
                      <a:pt x="111" y="221"/>
                    </a:lnTo>
                    <a:lnTo>
                      <a:pt x="81" y="216"/>
                    </a:lnTo>
                    <a:lnTo>
                      <a:pt x="56" y="206"/>
                    </a:lnTo>
                    <a:lnTo>
                      <a:pt x="33" y="188"/>
                    </a:lnTo>
                    <a:lnTo>
                      <a:pt x="17" y="166"/>
                    </a:lnTo>
                    <a:lnTo>
                      <a:pt x="5" y="140"/>
                    </a:lnTo>
                    <a:lnTo>
                      <a:pt x="0" y="110"/>
                    </a:lnTo>
                    <a:lnTo>
                      <a:pt x="5" y="80"/>
                    </a:lnTo>
                    <a:lnTo>
                      <a:pt x="17" y="54"/>
                    </a:lnTo>
                    <a:lnTo>
                      <a:pt x="33" y="33"/>
                    </a:lnTo>
                    <a:lnTo>
                      <a:pt x="56" y="16"/>
                    </a:lnTo>
                    <a:lnTo>
                      <a:pt x="81" y="5"/>
                    </a:lnTo>
                    <a:lnTo>
                      <a:pt x="11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5" name="Google Shape;395;p33"/>
              <p:cNvSpPr/>
              <p:nvPr/>
            </p:nvSpPr>
            <p:spPr>
              <a:xfrm>
                <a:off x="622300" y="1276350"/>
                <a:ext cx="112713" cy="209550"/>
              </a:xfrm>
              <a:custGeom>
                <a:avLst/>
                <a:gdLst/>
                <a:ahLst/>
                <a:cxnLst/>
                <a:rect l="l" t="t" r="r" b="b"/>
                <a:pathLst>
                  <a:path w="71" h="132" extrusionOk="0">
                    <a:moveTo>
                      <a:pt x="40" y="67"/>
                    </a:moveTo>
                    <a:lnTo>
                      <a:pt x="40" y="107"/>
                    </a:lnTo>
                    <a:lnTo>
                      <a:pt x="45" y="105"/>
                    </a:lnTo>
                    <a:lnTo>
                      <a:pt x="48" y="104"/>
                    </a:lnTo>
                    <a:lnTo>
                      <a:pt x="53" y="100"/>
                    </a:lnTo>
                    <a:lnTo>
                      <a:pt x="55" y="97"/>
                    </a:lnTo>
                    <a:lnTo>
                      <a:pt x="56" y="92"/>
                    </a:lnTo>
                    <a:lnTo>
                      <a:pt x="58" y="87"/>
                    </a:lnTo>
                    <a:lnTo>
                      <a:pt x="56" y="81"/>
                    </a:lnTo>
                    <a:lnTo>
                      <a:pt x="53" y="76"/>
                    </a:lnTo>
                    <a:lnTo>
                      <a:pt x="51" y="72"/>
                    </a:lnTo>
                    <a:lnTo>
                      <a:pt x="47" y="71"/>
                    </a:lnTo>
                    <a:lnTo>
                      <a:pt x="40" y="67"/>
                    </a:lnTo>
                    <a:close/>
                    <a:moveTo>
                      <a:pt x="32" y="18"/>
                    </a:moveTo>
                    <a:lnTo>
                      <a:pt x="27" y="18"/>
                    </a:lnTo>
                    <a:lnTo>
                      <a:pt x="23" y="21"/>
                    </a:lnTo>
                    <a:lnTo>
                      <a:pt x="20" y="23"/>
                    </a:lnTo>
                    <a:lnTo>
                      <a:pt x="17" y="29"/>
                    </a:lnTo>
                    <a:lnTo>
                      <a:pt x="15" y="34"/>
                    </a:lnTo>
                    <a:lnTo>
                      <a:pt x="17" y="41"/>
                    </a:lnTo>
                    <a:lnTo>
                      <a:pt x="20" y="46"/>
                    </a:lnTo>
                    <a:lnTo>
                      <a:pt x="23" y="49"/>
                    </a:lnTo>
                    <a:lnTo>
                      <a:pt x="27" y="51"/>
                    </a:lnTo>
                    <a:lnTo>
                      <a:pt x="32" y="54"/>
                    </a:lnTo>
                    <a:lnTo>
                      <a:pt x="32" y="18"/>
                    </a:lnTo>
                    <a:close/>
                    <a:moveTo>
                      <a:pt x="32" y="0"/>
                    </a:moveTo>
                    <a:lnTo>
                      <a:pt x="40" y="0"/>
                    </a:lnTo>
                    <a:lnTo>
                      <a:pt x="40" y="6"/>
                    </a:lnTo>
                    <a:lnTo>
                      <a:pt x="47" y="8"/>
                    </a:lnTo>
                    <a:lnTo>
                      <a:pt x="53" y="9"/>
                    </a:lnTo>
                    <a:lnTo>
                      <a:pt x="58" y="13"/>
                    </a:lnTo>
                    <a:lnTo>
                      <a:pt x="63" y="18"/>
                    </a:lnTo>
                    <a:lnTo>
                      <a:pt x="66" y="24"/>
                    </a:lnTo>
                    <a:lnTo>
                      <a:pt x="68" y="33"/>
                    </a:lnTo>
                    <a:lnTo>
                      <a:pt x="55" y="34"/>
                    </a:lnTo>
                    <a:lnTo>
                      <a:pt x="53" y="28"/>
                    </a:lnTo>
                    <a:lnTo>
                      <a:pt x="50" y="23"/>
                    </a:lnTo>
                    <a:lnTo>
                      <a:pt x="45" y="19"/>
                    </a:lnTo>
                    <a:lnTo>
                      <a:pt x="40" y="18"/>
                    </a:lnTo>
                    <a:lnTo>
                      <a:pt x="40" y="56"/>
                    </a:lnTo>
                    <a:lnTo>
                      <a:pt x="45" y="56"/>
                    </a:lnTo>
                    <a:lnTo>
                      <a:pt x="50" y="57"/>
                    </a:lnTo>
                    <a:lnTo>
                      <a:pt x="53" y="59"/>
                    </a:lnTo>
                    <a:lnTo>
                      <a:pt x="58" y="62"/>
                    </a:lnTo>
                    <a:lnTo>
                      <a:pt x="63" y="66"/>
                    </a:lnTo>
                    <a:lnTo>
                      <a:pt x="66" y="69"/>
                    </a:lnTo>
                    <a:lnTo>
                      <a:pt x="68" y="74"/>
                    </a:lnTo>
                    <a:lnTo>
                      <a:pt x="70" y="81"/>
                    </a:lnTo>
                    <a:lnTo>
                      <a:pt x="71" y="85"/>
                    </a:lnTo>
                    <a:lnTo>
                      <a:pt x="70" y="94"/>
                    </a:lnTo>
                    <a:lnTo>
                      <a:pt x="66" y="102"/>
                    </a:lnTo>
                    <a:lnTo>
                      <a:pt x="61" y="109"/>
                    </a:lnTo>
                    <a:lnTo>
                      <a:pt x="56" y="114"/>
                    </a:lnTo>
                    <a:lnTo>
                      <a:pt x="48" y="117"/>
                    </a:lnTo>
                    <a:lnTo>
                      <a:pt x="40" y="118"/>
                    </a:lnTo>
                    <a:lnTo>
                      <a:pt x="40" y="132"/>
                    </a:lnTo>
                    <a:lnTo>
                      <a:pt x="32" y="132"/>
                    </a:lnTo>
                    <a:lnTo>
                      <a:pt x="32" y="118"/>
                    </a:lnTo>
                    <a:lnTo>
                      <a:pt x="23" y="117"/>
                    </a:lnTo>
                    <a:lnTo>
                      <a:pt x="17" y="114"/>
                    </a:lnTo>
                    <a:lnTo>
                      <a:pt x="10" y="110"/>
                    </a:lnTo>
                    <a:lnTo>
                      <a:pt x="5" y="104"/>
                    </a:lnTo>
                    <a:lnTo>
                      <a:pt x="4" y="99"/>
                    </a:lnTo>
                    <a:lnTo>
                      <a:pt x="2" y="92"/>
                    </a:lnTo>
                    <a:lnTo>
                      <a:pt x="0" y="87"/>
                    </a:lnTo>
                    <a:lnTo>
                      <a:pt x="13" y="84"/>
                    </a:lnTo>
                    <a:lnTo>
                      <a:pt x="15" y="90"/>
                    </a:lnTo>
                    <a:lnTo>
                      <a:pt x="17" y="95"/>
                    </a:lnTo>
                    <a:lnTo>
                      <a:pt x="18" y="99"/>
                    </a:lnTo>
                    <a:lnTo>
                      <a:pt x="23" y="104"/>
                    </a:lnTo>
                    <a:lnTo>
                      <a:pt x="27" y="105"/>
                    </a:lnTo>
                    <a:lnTo>
                      <a:pt x="32" y="107"/>
                    </a:lnTo>
                    <a:lnTo>
                      <a:pt x="32" y="66"/>
                    </a:lnTo>
                    <a:lnTo>
                      <a:pt x="23" y="64"/>
                    </a:lnTo>
                    <a:lnTo>
                      <a:pt x="15" y="59"/>
                    </a:lnTo>
                    <a:lnTo>
                      <a:pt x="10" y="56"/>
                    </a:lnTo>
                    <a:lnTo>
                      <a:pt x="7" y="51"/>
                    </a:lnTo>
                    <a:lnTo>
                      <a:pt x="4" y="44"/>
                    </a:lnTo>
                    <a:lnTo>
                      <a:pt x="4" y="36"/>
                    </a:lnTo>
                    <a:lnTo>
                      <a:pt x="4" y="29"/>
                    </a:lnTo>
                    <a:lnTo>
                      <a:pt x="5" y="23"/>
                    </a:lnTo>
                    <a:lnTo>
                      <a:pt x="9" y="18"/>
                    </a:lnTo>
                    <a:lnTo>
                      <a:pt x="13" y="13"/>
                    </a:lnTo>
                    <a:lnTo>
                      <a:pt x="18" y="9"/>
                    </a:lnTo>
                    <a:lnTo>
                      <a:pt x="25" y="8"/>
                    </a:lnTo>
                    <a:lnTo>
                      <a:pt x="32" y="6"/>
                    </a:lnTo>
                    <a:lnTo>
                      <a:pt x="3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grpSp>
        <p:grpSp>
          <p:nvGrpSpPr>
            <p:cNvPr id="396" name="Google Shape;396;p33"/>
            <p:cNvGrpSpPr/>
            <p:nvPr/>
          </p:nvGrpSpPr>
          <p:grpSpPr>
            <a:xfrm>
              <a:off x="8913597" y="3386488"/>
              <a:ext cx="481255" cy="478798"/>
              <a:chOff x="11837988" y="2012950"/>
              <a:chExt cx="1246188" cy="1239838"/>
            </a:xfrm>
          </p:grpSpPr>
          <p:sp>
            <p:nvSpPr>
              <p:cNvPr id="397" name="Google Shape;397;p33"/>
              <p:cNvSpPr/>
              <p:nvPr/>
            </p:nvSpPr>
            <p:spPr>
              <a:xfrm>
                <a:off x="11837988" y="2012950"/>
                <a:ext cx="1246188" cy="1239838"/>
              </a:xfrm>
              <a:custGeom>
                <a:avLst/>
                <a:gdLst/>
                <a:ahLst/>
                <a:cxnLst/>
                <a:rect l="l" t="t" r="r" b="b"/>
                <a:pathLst>
                  <a:path w="785" h="781" extrusionOk="0">
                    <a:moveTo>
                      <a:pt x="17" y="686"/>
                    </a:moveTo>
                    <a:lnTo>
                      <a:pt x="17" y="704"/>
                    </a:lnTo>
                    <a:lnTo>
                      <a:pt x="21" y="716"/>
                    </a:lnTo>
                    <a:lnTo>
                      <a:pt x="33" y="728"/>
                    </a:lnTo>
                    <a:lnTo>
                      <a:pt x="52" y="737"/>
                    </a:lnTo>
                    <a:lnTo>
                      <a:pt x="76" y="745"/>
                    </a:lnTo>
                    <a:lnTo>
                      <a:pt x="106" y="747"/>
                    </a:lnTo>
                    <a:lnTo>
                      <a:pt x="130" y="745"/>
                    </a:lnTo>
                    <a:lnTo>
                      <a:pt x="152" y="741"/>
                    </a:lnTo>
                    <a:lnTo>
                      <a:pt x="170" y="733"/>
                    </a:lnTo>
                    <a:lnTo>
                      <a:pt x="168" y="727"/>
                    </a:lnTo>
                    <a:lnTo>
                      <a:pt x="168" y="721"/>
                    </a:lnTo>
                    <a:lnTo>
                      <a:pt x="168" y="701"/>
                    </a:lnTo>
                    <a:lnTo>
                      <a:pt x="167" y="701"/>
                    </a:lnTo>
                    <a:lnTo>
                      <a:pt x="158" y="706"/>
                    </a:lnTo>
                    <a:lnTo>
                      <a:pt x="156" y="706"/>
                    </a:lnTo>
                    <a:lnTo>
                      <a:pt x="146" y="709"/>
                    </a:lnTo>
                    <a:lnTo>
                      <a:pt x="144" y="709"/>
                    </a:lnTo>
                    <a:lnTo>
                      <a:pt x="132" y="710"/>
                    </a:lnTo>
                    <a:lnTo>
                      <a:pt x="132" y="710"/>
                    </a:lnTo>
                    <a:lnTo>
                      <a:pt x="120" y="712"/>
                    </a:lnTo>
                    <a:lnTo>
                      <a:pt x="120" y="712"/>
                    </a:lnTo>
                    <a:lnTo>
                      <a:pt x="106" y="712"/>
                    </a:lnTo>
                    <a:lnTo>
                      <a:pt x="93" y="712"/>
                    </a:lnTo>
                    <a:lnTo>
                      <a:pt x="93" y="712"/>
                    </a:lnTo>
                    <a:lnTo>
                      <a:pt x="80" y="710"/>
                    </a:lnTo>
                    <a:lnTo>
                      <a:pt x="79" y="710"/>
                    </a:lnTo>
                    <a:lnTo>
                      <a:pt x="67" y="709"/>
                    </a:lnTo>
                    <a:lnTo>
                      <a:pt x="67" y="709"/>
                    </a:lnTo>
                    <a:lnTo>
                      <a:pt x="56" y="706"/>
                    </a:lnTo>
                    <a:lnTo>
                      <a:pt x="55" y="706"/>
                    </a:lnTo>
                    <a:lnTo>
                      <a:pt x="44" y="701"/>
                    </a:lnTo>
                    <a:lnTo>
                      <a:pt x="44" y="701"/>
                    </a:lnTo>
                    <a:lnTo>
                      <a:pt x="35" y="697"/>
                    </a:lnTo>
                    <a:lnTo>
                      <a:pt x="33" y="697"/>
                    </a:lnTo>
                    <a:lnTo>
                      <a:pt x="26" y="692"/>
                    </a:lnTo>
                    <a:lnTo>
                      <a:pt x="24" y="690"/>
                    </a:lnTo>
                    <a:lnTo>
                      <a:pt x="17" y="686"/>
                    </a:lnTo>
                    <a:lnTo>
                      <a:pt x="17" y="686"/>
                    </a:lnTo>
                    <a:close/>
                    <a:moveTo>
                      <a:pt x="185" y="651"/>
                    </a:moveTo>
                    <a:lnTo>
                      <a:pt x="185" y="669"/>
                    </a:lnTo>
                    <a:lnTo>
                      <a:pt x="185" y="675"/>
                    </a:lnTo>
                    <a:lnTo>
                      <a:pt x="188" y="681"/>
                    </a:lnTo>
                    <a:lnTo>
                      <a:pt x="191" y="686"/>
                    </a:lnTo>
                    <a:lnTo>
                      <a:pt x="196" y="689"/>
                    </a:lnTo>
                    <a:lnTo>
                      <a:pt x="209" y="698"/>
                    </a:lnTo>
                    <a:lnTo>
                      <a:pt x="227" y="706"/>
                    </a:lnTo>
                    <a:lnTo>
                      <a:pt x="250" y="710"/>
                    </a:lnTo>
                    <a:lnTo>
                      <a:pt x="274" y="713"/>
                    </a:lnTo>
                    <a:lnTo>
                      <a:pt x="297" y="710"/>
                    </a:lnTo>
                    <a:lnTo>
                      <a:pt x="320" y="706"/>
                    </a:lnTo>
                    <a:lnTo>
                      <a:pt x="338" y="698"/>
                    </a:lnTo>
                    <a:lnTo>
                      <a:pt x="353" y="689"/>
                    </a:lnTo>
                    <a:lnTo>
                      <a:pt x="356" y="686"/>
                    </a:lnTo>
                    <a:lnTo>
                      <a:pt x="359" y="681"/>
                    </a:lnTo>
                    <a:lnTo>
                      <a:pt x="362" y="675"/>
                    </a:lnTo>
                    <a:lnTo>
                      <a:pt x="362" y="669"/>
                    </a:lnTo>
                    <a:lnTo>
                      <a:pt x="362" y="651"/>
                    </a:lnTo>
                    <a:lnTo>
                      <a:pt x="346" y="662"/>
                    </a:lnTo>
                    <a:lnTo>
                      <a:pt x="325" y="671"/>
                    </a:lnTo>
                    <a:lnTo>
                      <a:pt x="300" y="677"/>
                    </a:lnTo>
                    <a:lnTo>
                      <a:pt x="274" y="678"/>
                    </a:lnTo>
                    <a:lnTo>
                      <a:pt x="247" y="677"/>
                    </a:lnTo>
                    <a:lnTo>
                      <a:pt x="223" y="671"/>
                    </a:lnTo>
                    <a:lnTo>
                      <a:pt x="202" y="662"/>
                    </a:lnTo>
                    <a:lnTo>
                      <a:pt x="185" y="651"/>
                    </a:lnTo>
                    <a:close/>
                    <a:moveTo>
                      <a:pt x="17" y="583"/>
                    </a:moveTo>
                    <a:lnTo>
                      <a:pt x="17" y="601"/>
                    </a:lnTo>
                    <a:lnTo>
                      <a:pt x="18" y="607"/>
                    </a:lnTo>
                    <a:lnTo>
                      <a:pt x="21" y="613"/>
                    </a:lnTo>
                    <a:lnTo>
                      <a:pt x="27" y="621"/>
                    </a:lnTo>
                    <a:lnTo>
                      <a:pt x="41" y="630"/>
                    </a:lnTo>
                    <a:lnTo>
                      <a:pt x="61" y="637"/>
                    </a:lnTo>
                    <a:lnTo>
                      <a:pt x="82" y="642"/>
                    </a:lnTo>
                    <a:lnTo>
                      <a:pt x="106" y="643"/>
                    </a:lnTo>
                    <a:lnTo>
                      <a:pt x="129" y="642"/>
                    </a:lnTo>
                    <a:lnTo>
                      <a:pt x="150" y="637"/>
                    </a:lnTo>
                    <a:lnTo>
                      <a:pt x="168" y="631"/>
                    </a:lnTo>
                    <a:lnTo>
                      <a:pt x="168" y="598"/>
                    </a:lnTo>
                    <a:lnTo>
                      <a:pt x="138" y="606"/>
                    </a:lnTo>
                    <a:lnTo>
                      <a:pt x="106" y="609"/>
                    </a:lnTo>
                    <a:lnTo>
                      <a:pt x="79" y="607"/>
                    </a:lnTo>
                    <a:lnTo>
                      <a:pt x="55" y="602"/>
                    </a:lnTo>
                    <a:lnTo>
                      <a:pt x="33" y="593"/>
                    </a:lnTo>
                    <a:lnTo>
                      <a:pt x="17" y="583"/>
                    </a:lnTo>
                    <a:close/>
                    <a:moveTo>
                      <a:pt x="185" y="548"/>
                    </a:moveTo>
                    <a:lnTo>
                      <a:pt x="185" y="566"/>
                    </a:lnTo>
                    <a:lnTo>
                      <a:pt x="187" y="572"/>
                    </a:lnTo>
                    <a:lnTo>
                      <a:pt x="190" y="580"/>
                    </a:lnTo>
                    <a:lnTo>
                      <a:pt x="196" y="586"/>
                    </a:lnTo>
                    <a:lnTo>
                      <a:pt x="209" y="595"/>
                    </a:lnTo>
                    <a:lnTo>
                      <a:pt x="227" y="602"/>
                    </a:lnTo>
                    <a:lnTo>
                      <a:pt x="250" y="607"/>
                    </a:lnTo>
                    <a:lnTo>
                      <a:pt x="274" y="609"/>
                    </a:lnTo>
                    <a:lnTo>
                      <a:pt x="297" y="607"/>
                    </a:lnTo>
                    <a:lnTo>
                      <a:pt x="320" y="602"/>
                    </a:lnTo>
                    <a:lnTo>
                      <a:pt x="338" y="595"/>
                    </a:lnTo>
                    <a:lnTo>
                      <a:pt x="353" y="586"/>
                    </a:lnTo>
                    <a:lnTo>
                      <a:pt x="358" y="580"/>
                    </a:lnTo>
                    <a:lnTo>
                      <a:pt x="362" y="572"/>
                    </a:lnTo>
                    <a:lnTo>
                      <a:pt x="362" y="566"/>
                    </a:lnTo>
                    <a:lnTo>
                      <a:pt x="362" y="548"/>
                    </a:lnTo>
                    <a:lnTo>
                      <a:pt x="346" y="558"/>
                    </a:lnTo>
                    <a:lnTo>
                      <a:pt x="325" y="568"/>
                    </a:lnTo>
                    <a:lnTo>
                      <a:pt x="300" y="572"/>
                    </a:lnTo>
                    <a:lnTo>
                      <a:pt x="274" y="575"/>
                    </a:lnTo>
                    <a:lnTo>
                      <a:pt x="247" y="572"/>
                    </a:lnTo>
                    <a:lnTo>
                      <a:pt x="223" y="568"/>
                    </a:lnTo>
                    <a:lnTo>
                      <a:pt x="202" y="558"/>
                    </a:lnTo>
                    <a:lnTo>
                      <a:pt x="185" y="548"/>
                    </a:lnTo>
                    <a:close/>
                    <a:moveTo>
                      <a:pt x="17" y="478"/>
                    </a:moveTo>
                    <a:lnTo>
                      <a:pt x="17" y="496"/>
                    </a:lnTo>
                    <a:lnTo>
                      <a:pt x="18" y="504"/>
                    </a:lnTo>
                    <a:lnTo>
                      <a:pt x="21" y="510"/>
                    </a:lnTo>
                    <a:lnTo>
                      <a:pt x="27" y="516"/>
                    </a:lnTo>
                    <a:lnTo>
                      <a:pt x="41" y="527"/>
                    </a:lnTo>
                    <a:lnTo>
                      <a:pt x="61" y="534"/>
                    </a:lnTo>
                    <a:lnTo>
                      <a:pt x="82" y="539"/>
                    </a:lnTo>
                    <a:lnTo>
                      <a:pt x="106" y="540"/>
                    </a:lnTo>
                    <a:lnTo>
                      <a:pt x="129" y="539"/>
                    </a:lnTo>
                    <a:lnTo>
                      <a:pt x="150" y="534"/>
                    </a:lnTo>
                    <a:lnTo>
                      <a:pt x="168" y="528"/>
                    </a:lnTo>
                    <a:lnTo>
                      <a:pt x="168" y="515"/>
                    </a:lnTo>
                    <a:lnTo>
                      <a:pt x="168" y="507"/>
                    </a:lnTo>
                    <a:lnTo>
                      <a:pt x="171" y="498"/>
                    </a:lnTo>
                    <a:lnTo>
                      <a:pt x="176" y="492"/>
                    </a:lnTo>
                    <a:lnTo>
                      <a:pt x="155" y="499"/>
                    </a:lnTo>
                    <a:lnTo>
                      <a:pt x="132" y="504"/>
                    </a:lnTo>
                    <a:lnTo>
                      <a:pt x="106" y="505"/>
                    </a:lnTo>
                    <a:lnTo>
                      <a:pt x="79" y="504"/>
                    </a:lnTo>
                    <a:lnTo>
                      <a:pt x="55" y="498"/>
                    </a:lnTo>
                    <a:lnTo>
                      <a:pt x="33" y="490"/>
                    </a:lnTo>
                    <a:lnTo>
                      <a:pt x="17" y="478"/>
                    </a:lnTo>
                    <a:close/>
                    <a:moveTo>
                      <a:pt x="274" y="474"/>
                    </a:moveTo>
                    <a:lnTo>
                      <a:pt x="247" y="477"/>
                    </a:lnTo>
                    <a:lnTo>
                      <a:pt x="223" y="481"/>
                    </a:lnTo>
                    <a:lnTo>
                      <a:pt x="205" y="490"/>
                    </a:lnTo>
                    <a:lnTo>
                      <a:pt x="194" y="501"/>
                    </a:lnTo>
                    <a:lnTo>
                      <a:pt x="190" y="511"/>
                    </a:lnTo>
                    <a:lnTo>
                      <a:pt x="190" y="516"/>
                    </a:lnTo>
                    <a:lnTo>
                      <a:pt x="193" y="521"/>
                    </a:lnTo>
                    <a:lnTo>
                      <a:pt x="196" y="524"/>
                    </a:lnTo>
                    <a:lnTo>
                      <a:pt x="199" y="528"/>
                    </a:lnTo>
                    <a:lnTo>
                      <a:pt x="212" y="537"/>
                    </a:lnTo>
                    <a:lnTo>
                      <a:pt x="230" y="543"/>
                    </a:lnTo>
                    <a:lnTo>
                      <a:pt x="250" y="548"/>
                    </a:lnTo>
                    <a:lnTo>
                      <a:pt x="274" y="549"/>
                    </a:lnTo>
                    <a:lnTo>
                      <a:pt x="297" y="548"/>
                    </a:lnTo>
                    <a:lnTo>
                      <a:pt x="318" y="543"/>
                    </a:lnTo>
                    <a:lnTo>
                      <a:pt x="335" y="537"/>
                    </a:lnTo>
                    <a:lnTo>
                      <a:pt x="349" y="528"/>
                    </a:lnTo>
                    <a:lnTo>
                      <a:pt x="353" y="524"/>
                    </a:lnTo>
                    <a:lnTo>
                      <a:pt x="355" y="521"/>
                    </a:lnTo>
                    <a:lnTo>
                      <a:pt x="358" y="516"/>
                    </a:lnTo>
                    <a:lnTo>
                      <a:pt x="358" y="511"/>
                    </a:lnTo>
                    <a:lnTo>
                      <a:pt x="353" y="501"/>
                    </a:lnTo>
                    <a:lnTo>
                      <a:pt x="343" y="490"/>
                    </a:lnTo>
                    <a:lnTo>
                      <a:pt x="325" y="481"/>
                    </a:lnTo>
                    <a:lnTo>
                      <a:pt x="302" y="477"/>
                    </a:lnTo>
                    <a:lnTo>
                      <a:pt x="274" y="474"/>
                    </a:lnTo>
                    <a:close/>
                    <a:moveTo>
                      <a:pt x="212" y="443"/>
                    </a:moveTo>
                    <a:lnTo>
                      <a:pt x="212" y="464"/>
                    </a:lnTo>
                    <a:lnTo>
                      <a:pt x="221" y="461"/>
                    </a:lnTo>
                    <a:lnTo>
                      <a:pt x="212" y="443"/>
                    </a:lnTo>
                    <a:close/>
                    <a:moveTo>
                      <a:pt x="17" y="375"/>
                    </a:moveTo>
                    <a:lnTo>
                      <a:pt x="17" y="393"/>
                    </a:lnTo>
                    <a:lnTo>
                      <a:pt x="18" y="401"/>
                    </a:lnTo>
                    <a:lnTo>
                      <a:pt x="21" y="407"/>
                    </a:lnTo>
                    <a:lnTo>
                      <a:pt x="27" y="413"/>
                    </a:lnTo>
                    <a:lnTo>
                      <a:pt x="41" y="423"/>
                    </a:lnTo>
                    <a:lnTo>
                      <a:pt x="61" y="431"/>
                    </a:lnTo>
                    <a:lnTo>
                      <a:pt x="82" y="436"/>
                    </a:lnTo>
                    <a:lnTo>
                      <a:pt x="106" y="437"/>
                    </a:lnTo>
                    <a:lnTo>
                      <a:pt x="130" y="436"/>
                    </a:lnTo>
                    <a:lnTo>
                      <a:pt x="152" y="431"/>
                    </a:lnTo>
                    <a:lnTo>
                      <a:pt x="170" y="423"/>
                    </a:lnTo>
                    <a:lnTo>
                      <a:pt x="185" y="413"/>
                    </a:lnTo>
                    <a:lnTo>
                      <a:pt x="191" y="407"/>
                    </a:lnTo>
                    <a:lnTo>
                      <a:pt x="194" y="401"/>
                    </a:lnTo>
                    <a:lnTo>
                      <a:pt x="196" y="393"/>
                    </a:lnTo>
                    <a:lnTo>
                      <a:pt x="196" y="375"/>
                    </a:lnTo>
                    <a:lnTo>
                      <a:pt x="177" y="387"/>
                    </a:lnTo>
                    <a:lnTo>
                      <a:pt x="156" y="395"/>
                    </a:lnTo>
                    <a:lnTo>
                      <a:pt x="132" y="401"/>
                    </a:lnTo>
                    <a:lnTo>
                      <a:pt x="106" y="402"/>
                    </a:lnTo>
                    <a:lnTo>
                      <a:pt x="79" y="401"/>
                    </a:lnTo>
                    <a:lnTo>
                      <a:pt x="55" y="395"/>
                    </a:lnTo>
                    <a:lnTo>
                      <a:pt x="33" y="387"/>
                    </a:lnTo>
                    <a:lnTo>
                      <a:pt x="17" y="375"/>
                    </a:lnTo>
                    <a:close/>
                    <a:moveTo>
                      <a:pt x="106" y="301"/>
                    </a:moveTo>
                    <a:lnTo>
                      <a:pt x="79" y="304"/>
                    </a:lnTo>
                    <a:lnTo>
                      <a:pt x="56" y="310"/>
                    </a:lnTo>
                    <a:lnTo>
                      <a:pt x="38" y="319"/>
                    </a:lnTo>
                    <a:lnTo>
                      <a:pt x="26" y="328"/>
                    </a:lnTo>
                    <a:lnTo>
                      <a:pt x="21" y="340"/>
                    </a:lnTo>
                    <a:lnTo>
                      <a:pt x="23" y="343"/>
                    </a:lnTo>
                    <a:lnTo>
                      <a:pt x="24" y="348"/>
                    </a:lnTo>
                    <a:lnTo>
                      <a:pt x="27" y="352"/>
                    </a:lnTo>
                    <a:lnTo>
                      <a:pt x="30" y="355"/>
                    </a:lnTo>
                    <a:lnTo>
                      <a:pt x="44" y="364"/>
                    </a:lnTo>
                    <a:lnTo>
                      <a:pt x="62" y="372"/>
                    </a:lnTo>
                    <a:lnTo>
                      <a:pt x="83" y="376"/>
                    </a:lnTo>
                    <a:lnTo>
                      <a:pt x="106" y="378"/>
                    </a:lnTo>
                    <a:lnTo>
                      <a:pt x="129" y="376"/>
                    </a:lnTo>
                    <a:lnTo>
                      <a:pt x="150" y="372"/>
                    </a:lnTo>
                    <a:lnTo>
                      <a:pt x="168" y="364"/>
                    </a:lnTo>
                    <a:lnTo>
                      <a:pt x="182" y="355"/>
                    </a:lnTo>
                    <a:lnTo>
                      <a:pt x="185" y="352"/>
                    </a:lnTo>
                    <a:lnTo>
                      <a:pt x="188" y="348"/>
                    </a:lnTo>
                    <a:lnTo>
                      <a:pt x="190" y="343"/>
                    </a:lnTo>
                    <a:lnTo>
                      <a:pt x="190" y="340"/>
                    </a:lnTo>
                    <a:lnTo>
                      <a:pt x="187" y="328"/>
                    </a:lnTo>
                    <a:lnTo>
                      <a:pt x="174" y="319"/>
                    </a:lnTo>
                    <a:lnTo>
                      <a:pt x="156" y="310"/>
                    </a:lnTo>
                    <a:lnTo>
                      <a:pt x="133" y="304"/>
                    </a:lnTo>
                    <a:lnTo>
                      <a:pt x="106" y="301"/>
                    </a:lnTo>
                    <a:close/>
                    <a:moveTo>
                      <a:pt x="450" y="66"/>
                    </a:moveTo>
                    <a:lnTo>
                      <a:pt x="414" y="72"/>
                    </a:lnTo>
                    <a:lnTo>
                      <a:pt x="379" y="81"/>
                    </a:lnTo>
                    <a:lnTo>
                      <a:pt x="347" y="96"/>
                    </a:lnTo>
                    <a:lnTo>
                      <a:pt x="361" y="122"/>
                    </a:lnTo>
                    <a:lnTo>
                      <a:pt x="349" y="129"/>
                    </a:lnTo>
                    <a:lnTo>
                      <a:pt x="334" y="103"/>
                    </a:lnTo>
                    <a:lnTo>
                      <a:pt x="302" y="126"/>
                    </a:lnTo>
                    <a:lnTo>
                      <a:pt x="274" y="153"/>
                    </a:lnTo>
                    <a:lnTo>
                      <a:pt x="252" y="185"/>
                    </a:lnTo>
                    <a:lnTo>
                      <a:pt x="278" y="201"/>
                    </a:lnTo>
                    <a:lnTo>
                      <a:pt x="270" y="213"/>
                    </a:lnTo>
                    <a:lnTo>
                      <a:pt x="244" y="197"/>
                    </a:lnTo>
                    <a:lnTo>
                      <a:pt x="229" y="231"/>
                    </a:lnTo>
                    <a:lnTo>
                      <a:pt x="220" y="266"/>
                    </a:lnTo>
                    <a:lnTo>
                      <a:pt x="214" y="302"/>
                    </a:lnTo>
                    <a:lnTo>
                      <a:pt x="262" y="302"/>
                    </a:lnTo>
                    <a:lnTo>
                      <a:pt x="262" y="313"/>
                    </a:lnTo>
                    <a:lnTo>
                      <a:pt x="262" y="319"/>
                    </a:lnTo>
                    <a:lnTo>
                      <a:pt x="262" y="323"/>
                    </a:lnTo>
                    <a:lnTo>
                      <a:pt x="262" y="334"/>
                    </a:lnTo>
                    <a:lnTo>
                      <a:pt x="214" y="334"/>
                    </a:lnTo>
                    <a:lnTo>
                      <a:pt x="220" y="370"/>
                    </a:lnTo>
                    <a:lnTo>
                      <a:pt x="229" y="405"/>
                    </a:lnTo>
                    <a:lnTo>
                      <a:pt x="244" y="439"/>
                    </a:lnTo>
                    <a:lnTo>
                      <a:pt x="270" y="423"/>
                    </a:lnTo>
                    <a:lnTo>
                      <a:pt x="278" y="436"/>
                    </a:lnTo>
                    <a:lnTo>
                      <a:pt x="252" y="451"/>
                    </a:lnTo>
                    <a:lnTo>
                      <a:pt x="255" y="455"/>
                    </a:lnTo>
                    <a:lnTo>
                      <a:pt x="264" y="454"/>
                    </a:lnTo>
                    <a:lnTo>
                      <a:pt x="274" y="454"/>
                    </a:lnTo>
                    <a:lnTo>
                      <a:pt x="303" y="457"/>
                    </a:lnTo>
                    <a:lnTo>
                      <a:pt x="331" y="463"/>
                    </a:lnTo>
                    <a:lnTo>
                      <a:pt x="352" y="474"/>
                    </a:lnTo>
                    <a:lnTo>
                      <a:pt x="368" y="487"/>
                    </a:lnTo>
                    <a:lnTo>
                      <a:pt x="378" y="502"/>
                    </a:lnTo>
                    <a:lnTo>
                      <a:pt x="378" y="502"/>
                    </a:lnTo>
                    <a:lnTo>
                      <a:pt x="378" y="502"/>
                    </a:lnTo>
                    <a:lnTo>
                      <a:pt x="379" y="508"/>
                    </a:lnTo>
                    <a:lnTo>
                      <a:pt x="381" y="515"/>
                    </a:lnTo>
                    <a:lnTo>
                      <a:pt x="381" y="555"/>
                    </a:lnTo>
                    <a:lnTo>
                      <a:pt x="415" y="566"/>
                    </a:lnTo>
                    <a:lnTo>
                      <a:pt x="450" y="571"/>
                    </a:lnTo>
                    <a:lnTo>
                      <a:pt x="450" y="522"/>
                    </a:lnTo>
                    <a:lnTo>
                      <a:pt x="462" y="522"/>
                    </a:lnTo>
                    <a:lnTo>
                      <a:pt x="472" y="522"/>
                    </a:lnTo>
                    <a:lnTo>
                      <a:pt x="482" y="522"/>
                    </a:lnTo>
                    <a:lnTo>
                      <a:pt x="482" y="571"/>
                    </a:lnTo>
                    <a:lnTo>
                      <a:pt x="519" y="566"/>
                    </a:lnTo>
                    <a:lnTo>
                      <a:pt x="553" y="555"/>
                    </a:lnTo>
                    <a:lnTo>
                      <a:pt x="587" y="540"/>
                    </a:lnTo>
                    <a:lnTo>
                      <a:pt x="572" y="515"/>
                    </a:lnTo>
                    <a:lnTo>
                      <a:pt x="584" y="507"/>
                    </a:lnTo>
                    <a:lnTo>
                      <a:pt x="599" y="533"/>
                    </a:lnTo>
                    <a:lnTo>
                      <a:pt x="631" y="510"/>
                    </a:lnTo>
                    <a:lnTo>
                      <a:pt x="658" y="483"/>
                    </a:lnTo>
                    <a:lnTo>
                      <a:pt x="681" y="451"/>
                    </a:lnTo>
                    <a:lnTo>
                      <a:pt x="655" y="436"/>
                    </a:lnTo>
                    <a:lnTo>
                      <a:pt x="663" y="423"/>
                    </a:lnTo>
                    <a:lnTo>
                      <a:pt x="688" y="439"/>
                    </a:lnTo>
                    <a:lnTo>
                      <a:pt x="704" y="405"/>
                    </a:lnTo>
                    <a:lnTo>
                      <a:pt x="714" y="370"/>
                    </a:lnTo>
                    <a:lnTo>
                      <a:pt x="719" y="334"/>
                    </a:lnTo>
                    <a:lnTo>
                      <a:pt x="670" y="334"/>
                    </a:lnTo>
                    <a:lnTo>
                      <a:pt x="670" y="323"/>
                    </a:lnTo>
                    <a:lnTo>
                      <a:pt x="670" y="319"/>
                    </a:lnTo>
                    <a:lnTo>
                      <a:pt x="670" y="313"/>
                    </a:lnTo>
                    <a:lnTo>
                      <a:pt x="670" y="302"/>
                    </a:lnTo>
                    <a:lnTo>
                      <a:pt x="719" y="302"/>
                    </a:lnTo>
                    <a:lnTo>
                      <a:pt x="714" y="266"/>
                    </a:lnTo>
                    <a:lnTo>
                      <a:pt x="704" y="231"/>
                    </a:lnTo>
                    <a:lnTo>
                      <a:pt x="688" y="197"/>
                    </a:lnTo>
                    <a:lnTo>
                      <a:pt x="663" y="213"/>
                    </a:lnTo>
                    <a:lnTo>
                      <a:pt x="655" y="201"/>
                    </a:lnTo>
                    <a:lnTo>
                      <a:pt x="681" y="185"/>
                    </a:lnTo>
                    <a:lnTo>
                      <a:pt x="658" y="153"/>
                    </a:lnTo>
                    <a:lnTo>
                      <a:pt x="631" y="126"/>
                    </a:lnTo>
                    <a:lnTo>
                      <a:pt x="599" y="103"/>
                    </a:lnTo>
                    <a:lnTo>
                      <a:pt x="584" y="129"/>
                    </a:lnTo>
                    <a:lnTo>
                      <a:pt x="572" y="122"/>
                    </a:lnTo>
                    <a:lnTo>
                      <a:pt x="587" y="96"/>
                    </a:lnTo>
                    <a:lnTo>
                      <a:pt x="553" y="81"/>
                    </a:lnTo>
                    <a:lnTo>
                      <a:pt x="519" y="72"/>
                    </a:lnTo>
                    <a:lnTo>
                      <a:pt x="482" y="66"/>
                    </a:lnTo>
                    <a:lnTo>
                      <a:pt x="482" y="114"/>
                    </a:lnTo>
                    <a:lnTo>
                      <a:pt x="472" y="114"/>
                    </a:lnTo>
                    <a:lnTo>
                      <a:pt x="461" y="114"/>
                    </a:lnTo>
                    <a:lnTo>
                      <a:pt x="450" y="114"/>
                    </a:lnTo>
                    <a:lnTo>
                      <a:pt x="450" y="66"/>
                    </a:lnTo>
                    <a:close/>
                    <a:moveTo>
                      <a:pt x="467" y="17"/>
                    </a:moveTo>
                    <a:lnTo>
                      <a:pt x="415" y="22"/>
                    </a:lnTo>
                    <a:lnTo>
                      <a:pt x="367" y="34"/>
                    </a:lnTo>
                    <a:lnTo>
                      <a:pt x="321" y="53"/>
                    </a:lnTo>
                    <a:lnTo>
                      <a:pt x="281" y="81"/>
                    </a:lnTo>
                    <a:lnTo>
                      <a:pt x="246" y="114"/>
                    </a:lnTo>
                    <a:lnTo>
                      <a:pt x="215" y="152"/>
                    </a:lnTo>
                    <a:lnTo>
                      <a:pt x="191" y="196"/>
                    </a:lnTo>
                    <a:lnTo>
                      <a:pt x="174" y="241"/>
                    </a:lnTo>
                    <a:lnTo>
                      <a:pt x="167" y="292"/>
                    </a:lnTo>
                    <a:lnTo>
                      <a:pt x="176" y="296"/>
                    </a:lnTo>
                    <a:lnTo>
                      <a:pt x="183" y="301"/>
                    </a:lnTo>
                    <a:lnTo>
                      <a:pt x="191" y="252"/>
                    </a:lnTo>
                    <a:lnTo>
                      <a:pt x="205" y="207"/>
                    </a:lnTo>
                    <a:lnTo>
                      <a:pt x="227" y="166"/>
                    </a:lnTo>
                    <a:lnTo>
                      <a:pt x="256" y="129"/>
                    </a:lnTo>
                    <a:lnTo>
                      <a:pt x="290" y="96"/>
                    </a:lnTo>
                    <a:lnTo>
                      <a:pt x="328" y="70"/>
                    </a:lnTo>
                    <a:lnTo>
                      <a:pt x="372" y="50"/>
                    </a:lnTo>
                    <a:lnTo>
                      <a:pt x="417" y="38"/>
                    </a:lnTo>
                    <a:lnTo>
                      <a:pt x="467" y="34"/>
                    </a:lnTo>
                    <a:lnTo>
                      <a:pt x="517" y="40"/>
                    </a:lnTo>
                    <a:lnTo>
                      <a:pt x="566" y="52"/>
                    </a:lnTo>
                    <a:lnTo>
                      <a:pt x="610" y="73"/>
                    </a:lnTo>
                    <a:lnTo>
                      <a:pt x="649" y="102"/>
                    </a:lnTo>
                    <a:lnTo>
                      <a:pt x="684" y="135"/>
                    </a:lnTo>
                    <a:lnTo>
                      <a:pt x="711" y="175"/>
                    </a:lnTo>
                    <a:lnTo>
                      <a:pt x="732" y="219"/>
                    </a:lnTo>
                    <a:lnTo>
                      <a:pt x="746" y="267"/>
                    </a:lnTo>
                    <a:lnTo>
                      <a:pt x="751" y="319"/>
                    </a:lnTo>
                    <a:lnTo>
                      <a:pt x="746" y="369"/>
                    </a:lnTo>
                    <a:lnTo>
                      <a:pt x="732" y="417"/>
                    </a:lnTo>
                    <a:lnTo>
                      <a:pt x="711" y="461"/>
                    </a:lnTo>
                    <a:lnTo>
                      <a:pt x="684" y="501"/>
                    </a:lnTo>
                    <a:lnTo>
                      <a:pt x="649" y="536"/>
                    </a:lnTo>
                    <a:lnTo>
                      <a:pt x="610" y="563"/>
                    </a:lnTo>
                    <a:lnTo>
                      <a:pt x="566" y="584"/>
                    </a:lnTo>
                    <a:lnTo>
                      <a:pt x="517" y="598"/>
                    </a:lnTo>
                    <a:lnTo>
                      <a:pt x="467" y="602"/>
                    </a:lnTo>
                    <a:lnTo>
                      <a:pt x="423" y="598"/>
                    </a:lnTo>
                    <a:lnTo>
                      <a:pt x="381" y="589"/>
                    </a:lnTo>
                    <a:lnTo>
                      <a:pt x="381" y="607"/>
                    </a:lnTo>
                    <a:lnTo>
                      <a:pt x="423" y="616"/>
                    </a:lnTo>
                    <a:lnTo>
                      <a:pt x="467" y="619"/>
                    </a:lnTo>
                    <a:lnTo>
                      <a:pt x="516" y="616"/>
                    </a:lnTo>
                    <a:lnTo>
                      <a:pt x="561" y="604"/>
                    </a:lnTo>
                    <a:lnTo>
                      <a:pt x="605" y="586"/>
                    </a:lnTo>
                    <a:lnTo>
                      <a:pt x="644" y="562"/>
                    </a:lnTo>
                    <a:lnTo>
                      <a:pt x="679" y="531"/>
                    </a:lnTo>
                    <a:lnTo>
                      <a:pt x="710" y="496"/>
                    </a:lnTo>
                    <a:lnTo>
                      <a:pt x="734" y="457"/>
                    </a:lnTo>
                    <a:lnTo>
                      <a:pt x="752" y="413"/>
                    </a:lnTo>
                    <a:lnTo>
                      <a:pt x="764" y="367"/>
                    </a:lnTo>
                    <a:lnTo>
                      <a:pt x="767" y="319"/>
                    </a:lnTo>
                    <a:lnTo>
                      <a:pt x="764" y="269"/>
                    </a:lnTo>
                    <a:lnTo>
                      <a:pt x="752" y="223"/>
                    </a:lnTo>
                    <a:lnTo>
                      <a:pt x="734" y="179"/>
                    </a:lnTo>
                    <a:lnTo>
                      <a:pt x="710" y="140"/>
                    </a:lnTo>
                    <a:lnTo>
                      <a:pt x="679" y="105"/>
                    </a:lnTo>
                    <a:lnTo>
                      <a:pt x="644" y="75"/>
                    </a:lnTo>
                    <a:lnTo>
                      <a:pt x="605" y="50"/>
                    </a:lnTo>
                    <a:lnTo>
                      <a:pt x="561" y="32"/>
                    </a:lnTo>
                    <a:lnTo>
                      <a:pt x="516" y="20"/>
                    </a:lnTo>
                    <a:lnTo>
                      <a:pt x="467" y="17"/>
                    </a:lnTo>
                    <a:close/>
                    <a:moveTo>
                      <a:pt x="467" y="0"/>
                    </a:moveTo>
                    <a:lnTo>
                      <a:pt x="519" y="3"/>
                    </a:lnTo>
                    <a:lnTo>
                      <a:pt x="567" y="15"/>
                    </a:lnTo>
                    <a:lnTo>
                      <a:pt x="613" y="35"/>
                    </a:lnTo>
                    <a:lnTo>
                      <a:pt x="655" y="61"/>
                    </a:lnTo>
                    <a:lnTo>
                      <a:pt x="691" y="93"/>
                    </a:lnTo>
                    <a:lnTo>
                      <a:pt x="723" y="131"/>
                    </a:lnTo>
                    <a:lnTo>
                      <a:pt x="749" y="172"/>
                    </a:lnTo>
                    <a:lnTo>
                      <a:pt x="769" y="217"/>
                    </a:lnTo>
                    <a:lnTo>
                      <a:pt x="781" y="267"/>
                    </a:lnTo>
                    <a:lnTo>
                      <a:pt x="785" y="319"/>
                    </a:lnTo>
                    <a:lnTo>
                      <a:pt x="781" y="370"/>
                    </a:lnTo>
                    <a:lnTo>
                      <a:pt x="769" y="419"/>
                    </a:lnTo>
                    <a:lnTo>
                      <a:pt x="749" y="464"/>
                    </a:lnTo>
                    <a:lnTo>
                      <a:pt x="723" y="507"/>
                    </a:lnTo>
                    <a:lnTo>
                      <a:pt x="691" y="543"/>
                    </a:lnTo>
                    <a:lnTo>
                      <a:pt x="655" y="575"/>
                    </a:lnTo>
                    <a:lnTo>
                      <a:pt x="613" y="601"/>
                    </a:lnTo>
                    <a:lnTo>
                      <a:pt x="567" y="621"/>
                    </a:lnTo>
                    <a:lnTo>
                      <a:pt x="519" y="633"/>
                    </a:lnTo>
                    <a:lnTo>
                      <a:pt x="467" y="637"/>
                    </a:lnTo>
                    <a:lnTo>
                      <a:pt x="423" y="634"/>
                    </a:lnTo>
                    <a:lnTo>
                      <a:pt x="381" y="625"/>
                    </a:lnTo>
                    <a:lnTo>
                      <a:pt x="381" y="721"/>
                    </a:lnTo>
                    <a:lnTo>
                      <a:pt x="376" y="737"/>
                    </a:lnTo>
                    <a:lnTo>
                      <a:pt x="365" y="751"/>
                    </a:lnTo>
                    <a:lnTo>
                      <a:pt x="349" y="763"/>
                    </a:lnTo>
                    <a:lnTo>
                      <a:pt x="328" y="774"/>
                    </a:lnTo>
                    <a:lnTo>
                      <a:pt x="302" y="780"/>
                    </a:lnTo>
                    <a:lnTo>
                      <a:pt x="274" y="781"/>
                    </a:lnTo>
                    <a:lnTo>
                      <a:pt x="244" y="778"/>
                    </a:lnTo>
                    <a:lnTo>
                      <a:pt x="217" y="772"/>
                    </a:lnTo>
                    <a:lnTo>
                      <a:pt x="194" y="762"/>
                    </a:lnTo>
                    <a:lnTo>
                      <a:pt x="179" y="748"/>
                    </a:lnTo>
                    <a:lnTo>
                      <a:pt x="158" y="757"/>
                    </a:lnTo>
                    <a:lnTo>
                      <a:pt x="133" y="762"/>
                    </a:lnTo>
                    <a:lnTo>
                      <a:pt x="106" y="765"/>
                    </a:lnTo>
                    <a:lnTo>
                      <a:pt x="77" y="762"/>
                    </a:lnTo>
                    <a:lnTo>
                      <a:pt x="52" y="756"/>
                    </a:lnTo>
                    <a:lnTo>
                      <a:pt x="30" y="747"/>
                    </a:lnTo>
                    <a:lnTo>
                      <a:pt x="14" y="734"/>
                    </a:lnTo>
                    <a:lnTo>
                      <a:pt x="3" y="719"/>
                    </a:lnTo>
                    <a:lnTo>
                      <a:pt x="0" y="704"/>
                    </a:lnTo>
                    <a:lnTo>
                      <a:pt x="0" y="342"/>
                    </a:lnTo>
                    <a:lnTo>
                      <a:pt x="3" y="326"/>
                    </a:lnTo>
                    <a:lnTo>
                      <a:pt x="14" y="311"/>
                    </a:lnTo>
                    <a:lnTo>
                      <a:pt x="30" y="299"/>
                    </a:lnTo>
                    <a:lnTo>
                      <a:pt x="52" y="290"/>
                    </a:lnTo>
                    <a:lnTo>
                      <a:pt x="77" y="284"/>
                    </a:lnTo>
                    <a:lnTo>
                      <a:pt x="106" y="282"/>
                    </a:lnTo>
                    <a:lnTo>
                      <a:pt x="129" y="282"/>
                    </a:lnTo>
                    <a:lnTo>
                      <a:pt x="150" y="287"/>
                    </a:lnTo>
                    <a:lnTo>
                      <a:pt x="159" y="235"/>
                    </a:lnTo>
                    <a:lnTo>
                      <a:pt x="177" y="185"/>
                    </a:lnTo>
                    <a:lnTo>
                      <a:pt x="202" y="141"/>
                    </a:lnTo>
                    <a:lnTo>
                      <a:pt x="234" y="100"/>
                    </a:lnTo>
                    <a:lnTo>
                      <a:pt x="271" y="67"/>
                    </a:lnTo>
                    <a:lnTo>
                      <a:pt x="314" y="38"/>
                    </a:lnTo>
                    <a:lnTo>
                      <a:pt x="362" y="17"/>
                    </a:lnTo>
                    <a:lnTo>
                      <a:pt x="412" y="5"/>
                    </a:lnTo>
                    <a:lnTo>
                      <a:pt x="467"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398" name="Google Shape;398;p33"/>
              <p:cNvSpPr/>
              <p:nvPr/>
            </p:nvSpPr>
            <p:spPr>
              <a:xfrm>
                <a:off x="12533313" y="2211388"/>
                <a:ext cx="252413" cy="454025"/>
              </a:xfrm>
              <a:custGeom>
                <a:avLst/>
                <a:gdLst/>
                <a:ahLst/>
                <a:cxnLst/>
                <a:rect l="l" t="t" r="r" b="b"/>
                <a:pathLst>
                  <a:path w="159" h="286" extrusionOk="0">
                    <a:moveTo>
                      <a:pt x="100" y="0"/>
                    </a:moveTo>
                    <a:lnTo>
                      <a:pt x="115" y="6"/>
                    </a:lnTo>
                    <a:lnTo>
                      <a:pt x="47" y="171"/>
                    </a:lnTo>
                    <a:lnTo>
                      <a:pt x="52" y="176"/>
                    </a:lnTo>
                    <a:lnTo>
                      <a:pt x="55" y="182"/>
                    </a:lnTo>
                    <a:lnTo>
                      <a:pt x="56" y="186"/>
                    </a:lnTo>
                    <a:lnTo>
                      <a:pt x="58" y="194"/>
                    </a:lnTo>
                    <a:lnTo>
                      <a:pt x="56" y="198"/>
                    </a:lnTo>
                    <a:lnTo>
                      <a:pt x="159" y="268"/>
                    </a:lnTo>
                    <a:lnTo>
                      <a:pt x="146" y="286"/>
                    </a:lnTo>
                    <a:lnTo>
                      <a:pt x="44" y="218"/>
                    </a:lnTo>
                    <a:lnTo>
                      <a:pt x="40" y="220"/>
                    </a:lnTo>
                    <a:lnTo>
                      <a:pt x="34" y="221"/>
                    </a:lnTo>
                    <a:lnTo>
                      <a:pt x="29" y="223"/>
                    </a:lnTo>
                    <a:lnTo>
                      <a:pt x="14" y="218"/>
                    </a:lnTo>
                    <a:lnTo>
                      <a:pt x="3" y="207"/>
                    </a:lnTo>
                    <a:lnTo>
                      <a:pt x="0" y="194"/>
                    </a:lnTo>
                    <a:lnTo>
                      <a:pt x="3" y="179"/>
                    </a:lnTo>
                    <a:lnTo>
                      <a:pt x="14" y="168"/>
                    </a:lnTo>
                    <a:lnTo>
                      <a:pt x="29" y="165"/>
                    </a:lnTo>
                    <a:lnTo>
                      <a:pt x="32" y="165"/>
                    </a:lnTo>
                    <a:lnTo>
                      <a:pt x="10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grpSp>
        <p:grpSp>
          <p:nvGrpSpPr>
            <p:cNvPr id="399" name="Google Shape;399;p33"/>
            <p:cNvGrpSpPr/>
            <p:nvPr/>
          </p:nvGrpSpPr>
          <p:grpSpPr>
            <a:xfrm>
              <a:off x="5766874" y="3289829"/>
              <a:ext cx="607194" cy="646777"/>
              <a:chOff x="333566" y="5220878"/>
              <a:chExt cx="1057595" cy="1126545"/>
            </a:xfrm>
          </p:grpSpPr>
          <p:sp>
            <p:nvSpPr>
              <p:cNvPr id="400" name="Google Shape;400;p33"/>
              <p:cNvSpPr/>
              <p:nvPr/>
            </p:nvSpPr>
            <p:spPr>
              <a:xfrm rot="898892">
                <a:off x="426022" y="5311182"/>
                <a:ext cx="806658" cy="821371"/>
              </a:xfrm>
              <a:custGeom>
                <a:avLst/>
                <a:gdLst/>
                <a:ahLst/>
                <a:cxnLst/>
                <a:rect l="l" t="t" r="r" b="b"/>
                <a:pathLst>
                  <a:path w="672" h="684" extrusionOk="0">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350"/>
                  <a:buFont typeface="Calibri"/>
                  <a:buNone/>
                </a:pPr>
                <a:endParaRPr sz="1350" b="0" i="0" u="none" strike="noStrike" cap="none" dirty="0">
                  <a:solidFill>
                    <a:srgbClr val="000000"/>
                  </a:solidFill>
                  <a:latin typeface="Arial"/>
                  <a:ea typeface="Arial"/>
                  <a:cs typeface="Arial"/>
                  <a:sym typeface="Arial"/>
                </a:endParaRPr>
              </a:p>
            </p:txBody>
          </p:sp>
          <p:grpSp>
            <p:nvGrpSpPr>
              <p:cNvPr id="401" name="Google Shape;401;p33"/>
              <p:cNvGrpSpPr/>
              <p:nvPr/>
            </p:nvGrpSpPr>
            <p:grpSpPr>
              <a:xfrm>
                <a:off x="840403" y="5800657"/>
                <a:ext cx="550758" cy="546766"/>
                <a:chOff x="5669283" y="5582818"/>
                <a:chExt cx="237297" cy="235577"/>
              </a:xfrm>
            </p:grpSpPr>
            <p:sp>
              <p:nvSpPr>
                <p:cNvPr id="402" name="Google Shape;402;p33"/>
                <p:cNvSpPr/>
                <p:nvPr/>
              </p:nvSpPr>
              <p:spPr>
                <a:xfrm>
                  <a:off x="5669283" y="5728979"/>
                  <a:ext cx="55025" cy="89416"/>
                </a:xfrm>
                <a:custGeom>
                  <a:avLst/>
                  <a:gdLst/>
                  <a:ahLst/>
                  <a:cxnLst/>
                  <a:rect l="l" t="t" r="r" b="b"/>
                  <a:pathLst>
                    <a:path w="64" h="104" extrusionOk="0">
                      <a:moveTo>
                        <a:pt x="13" y="0"/>
                      </a:moveTo>
                      <a:lnTo>
                        <a:pt x="51" y="0"/>
                      </a:lnTo>
                      <a:lnTo>
                        <a:pt x="56" y="2"/>
                      </a:lnTo>
                      <a:lnTo>
                        <a:pt x="59" y="4"/>
                      </a:lnTo>
                      <a:lnTo>
                        <a:pt x="62" y="8"/>
                      </a:lnTo>
                      <a:lnTo>
                        <a:pt x="64" y="13"/>
                      </a:lnTo>
                      <a:lnTo>
                        <a:pt x="64" y="104"/>
                      </a:lnTo>
                      <a:lnTo>
                        <a:pt x="0" y="104"/>
                      </a:lnTo>
                      <a:lnTo>
                        <a:pt x="0" y="13"/>
                      </a:lnTo>
                      <a:lnTo>
                        <a:pt x="2" y="8"/>
                      </a:lnTo>
                      <a:lnTo>
                        <a:pt x="5" y="4"/>
                      </a:lnTo>
                      <a:lnTo>
                        <a:pt x="8" y="2"/>
                      </a:lnTo>
                      <a:lnTo>
                        <a:pt x="1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03" name="Google Shape;403;p33"/>
                <p:cNvSpPr/>
                <p:nvPr/>
              </p:nvSpPr>
              <p:spPr>
                <a:xfrm>
                  <a:off x="5762138" y="5659338"/>
                  <a:ext cx="53306" cy="159057"/>
                </a:xfrm>
                <a:custGeom>
                  <a:avLst/>
                  <a:gdLst/>
                  <a:ahLst/>
                  <a:cxnLst/>
                  <a:rect l="l" t="t" r="r" b="b"/>
                  <a:pathLst>
                    <a:path w="62" h="185" extrusionOk="0">
                      <a:moveTo>
                        <a:pt x="14" y="0"/>
                      </a:moveTo>
                      <a:lnTo>
                        <a:pt x="46" y="0"/>
                      </a:lnTo>
                      <a:lnTo>
                        <a:pt x="51" y="2"/>
                      </a:lnTo>
                      <a:lnTo>
                        <a:pt x="56" y="3"/>
                      </a:lnTo>
                      <a:lnTo>
                        <a:pt x="59" y="7"/>
                      </a:lnTo>
                      <a:lnTo>
                        <a:pt x="60" y="11"/>
                      </a:lnTo>
                      <a:lnTo>
                        <a:pt x="62" y="16"/>
                      </a:lnTo>
                      <a:lnTo>
                        <a:pt x="62" y="185"/>
                      </a:lnTo>
                      <a:lnTo>
                        <a:pt x="0" y="185"/>
                      </a:lnTo>
                      <a:lnTo>
                        <a:pt x="0" y="16"/>
                      </a:lnTo>
                      <a:lnTo>
                        <a:pt x="0" y="11"/>
                      </a:lnTo>
                      <a:lnTo>
                        <a:pt x="3" y="7"/>
                      </a:lnTo>
                      <a:lnTo>
                        <a:pt x="6" y="3"/>
                      </a:lnTo>
                      <a:lnTo>
                        <a:pt x="10" y="2"/>
                      </a:lnTo>
                      <a:lnTo>
                        <a:pt x="1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04" name="Google Shape;404;p33"/>
                <p:cNvSpPr/>
                <p:nvPr/>
              </p:nvSpPr>
              <p:spPr>
                <a:xfrm>
                  <a:off x="5853274" y="5582818"/>
                  <a:ext cx="53306" cy="235577"/>
                </a:xfrm>
                <a:custGeom>
                  <a:avLst/>
                  <a:gdLst/>
                  <a:ahLst/>
                  <a:cxnLst/>
                  <a:rect l="l" t="t" r="r" b="b"/>
                  <a:pathLst>
                    <a:path w="62" h="274" extrusionOk="0">
                      <a:moveTo>
                        <a:pt x="18" y="0"/>
                      </a:moveTo>
                      <a:lnTo>
                        <a:pt x="45" y="0"/>
                      </a:lnTo>
                      <a:lnTo>
                        <a:pt x="50" y="2"/>
                      </a:lnTo>
                      <a:lnTo>
                        <a:pt x="54" y="3"/>
                      </a:lnTo>
                      <a:lnTo>
                        <a:pt x="59" y="8"/>
                      </a:lnTo>
                      <a:lnTo>
                        <a:pt x="62" y="13"/>
                      </a:lnTo>
                      <a:lnTo>
                        <a:pt x="62" y="19"/>
                      </a:lnTo>
                      <a:lnTo>
                        <a:pt x="62" y="274"/>
                      </a:lnTo>
                      <a:lnTo>
                        <a:pt x="0" y="274"/>
                      </a:lnTo>
                      <a:lnTo>
                        <a:pt x="0" y="19"/>
                      </a:lnTo>
                      <a:lnTo>
                        <a:pt x="2" y="13"/>
                      </a:lnTo>
                      <a:lnTo>
                        <a:pt x="4" y="8"/>
                      </a:lnTo>
                      <a:lnTo>
                        <a:pt x="8" y="3"/>
                      </a:lnTo>
                      <a:lnTo>
                        <a:pt x="13" y="2"/>
                      </a:lnTo>
                      <a:lnTo>
                        <a:pt x="1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grpSp>
        </p:grpSp>
        <p:grpSp>
          <p:nvGrpSpPr>
            <p:cNvPr id="405" name="Google Shape;405;p33"/>
            <p:cNvGrpSpPr/>
            <p:nvPr/>
          </p:nvGrpSpPr>
          <p:grpSpPr>
            <a:xfrm>
              <a:off x="4347369" y="3336853"/>
              <a:ext cx="455350" cy="608431"/>
              <a:chOff x="2761322" y="3687804"/>
              <a:chExt cx="456479" cy="609942"/>
            </a:xfrm>
          </p:grpSpPr>
          <p:sp>
            <p:nvSpPr>
              <p:cNvPr id="406" name="Google Shape;406;p33"/>
              <p:cNvSpPr/>
              <p:nvPr/>
            </p:nvSpPr>
            <p:spPr>
              <a:xfrm>
                <a:off x="2891326" y="3817808"/>
                <a:ext cx="186697" cy="479938"/>
              </a:xfrm>
              <a:custGeom>
                <a:avLst/>
                <a:gdLst/>
                <a:ahLst/>
                <a:cxnLst/>
                <a:rect l="l" t="t" r="r" b="b"/>
                <a:pathLst>
                  <a:path w="191" h="491" extrusionOk="0">
                    <a:moveTo>
                      <a:pt x="102" y="0"/>
                    </a:moveTo>
                    <a:lnTo>
                      <a:pt x="108" y="107"/>
                    </a:lnTo>
                    <a:lnTo>
                      <a:pt x="114" y="212"/>
                    </a:lnTo>
                    <a:lnTo>
                      <a:pt x="116" y="215"/>
                    </a:lnTo>
                    <a:lnTo>
                      <a:pt x="116" y="216"/>
                    </a:lnTo>
                    <a:lnTo>
                      <a:pt x="118" y="218"/>
                    </a:lnTo>
                    <a:lnTo>
                      <a:pt x="119" y="218"/>
                    </a:lnTo>
                    <a:lnTo>
                      <a:pt x="121" y="216"/>
                    </a:lnTo>
                    <a:lnTo>
                      <a:pt x="122" y="216"/>
                    </a:lnTo>
                    <a:lnTo>
                      <a:pt x="145" y="199"/>
                    </a:lnTo>
                    <a:lnTo>
                      <a:pt x="162" y="175"/>
                    </a:lnTo>
                    <a:lnTo>
                      <a:pt x="176" y="145"/>
                    </a:lnTo>
                    <a:lnTo>
                      <a:pt x="184" y="110"/>
                    </a:lnTo>
                    <a:lnTo>
                      <a:pt x="191" y="70"/>
                    </a:lnTo>
                    <a:lnTo>
                      <a:pt x="189" y="111"/>
                    </a:lnTo>
                    <a:lnTo>
                      <a:pt x="183" y="145"/>
                    </a:lnTo>
                    <a:lnTo>
                      <a:pt x="176" y="170"/>
                    </a:lnTo>
                    <a:lnTo>
                      <a:pt x="165" y="193"/>
                    </a:lnTo>
                    <a:lnTo>
                      <a:pt x="154" y="212"/>
                    </a:lnTo>
                    <a:lnTo>
                      <a:pt x="143" y="228"/>
                    </a:lnTo>
                    <a:lnTo>
                      <a:pt x="130" y="243"/>
                    </a:lnTo>
                    <a:lnTo>
                      <a:pt x="122" y="258"/>
                    </a:lnTo>
                    <a:lnTo>
                      <a:pt x="121" y="270"/>
                    </a:lnTo>
                    <a:lnTo>
                      <a:pt x="121" y="280"/>
                    </a:lnTo>
                    <a:lnTo>
                      <a:pt x="122" y="323"/>
                    </a:lnTo>
                    <a:lnTo>
                      <a:pt x="127" y="360"/>
                    </a:lnTo>
                    <a:lnTo>
                      <a:pt x="135" y="390"/>
                    </a:lnTo>
                    <a:lnTo>
                      <a:pt x="143" y="415"/>
                    </a:lnTo>
                    <a:lnTo>
                      <a:pt x="154" y="436"/>
                    </a:lnTo>
                    <a:lnTo>
                      <a:pt x="167" y="453"/>
                    </a:lnTo>
                    <a:lnTo>
                      <a:pt x="180" y="468"/>
                    </a:lnTo>
                    <a:lnTo>
                      <a:pt x="162" y="460"/>
                    </a:lnTo>
                    <a:lnTo>
                      <a:pt x="146" y="456"/>
                    </a:lnTo>
                    <a:lnTo>
                      <a:pt x="130" y="456"/>
                    </a:lnTo>
                    <a:lnTo>
                      <a:pt x="118" y="463"/>
                    </a:lnTo>
                    <a:lnTo>
                      <a:pt x="108" y="474"/>
                    </a:lnTo>
                    <a:lnTo>
                      <a:pt x="102" y="491"/>
                    </a:lnTo>
                    <a:lnTo>
                      <a:pt x="98" y="477"/>
                    </a:lnTo>
                    <a:lnTo>
                      <a:pt x="89" y="466"/>
                    </a:lnTo>
                    <a:lnTo>
                      <a:pt x="76" y="460"/>
                    </a:lnTo>
                    <a:lnTo>
                      <a:pt x="60" y="458"/>
                    </a:lnTo>
                    <a:lnTo>
                      <a:pt x="41" y="460"/>
                    </a:lnTo>
                    <a:lnTo>
                      <a:pt x="24" y="468"/>
                    </a:lnTo>
                    <a:lnTo>
                      <a:pt x="38" y="453"/>
                    </a:lnTo>
                    <a:lnTo>
                      <a:pt x="49" y="436"/>
                    </a:lnTo>
                    <a:lnTo>
                      <a:pt x="60" y="414"/>
                    </a:lnTo>
                    <a:lnTo>
                      <a:pt x="68" y="387"/>
                    </a:lnTo>
                    <a:lnTo>
                      <a:pt x="75" y="353"/>
                    </a:lnTo>
                    <a:lnTo>
                      <a:pt x="79" y="313"/>
                    </a:lnTo>
                    <a:lnTo>
                      <a:pt x="79" y="307"/>
                    </a:lnTo>
                    <a:lnTo>
                      <a:pt x="79" y="297"/>
                    </a:lnTo>
                    <a:lnTo>
                      <a:pt x="76" y="290"/>
                    </a:lnTo>
                    <a:lnTo>
                      <a:pt x="68" y="280"/>
                    </a:lnTo>
                    <a:lnTo>
                      <a:pt x="46" y="259"/>
                    </a:lnTo>
                    <a:lnTo>
                      <a:pt x="29" y="231"/>
                    </a:lnTo>
                    <a:lnTo>
                      <a:pt x="14" y="197"/>
                    </a:lnTo>
                    <a:lnTo>
                      <a:pt x="5" y="161"/>
                    </a:lnTo>
                    <a:lnTo>
                      <a:pt x="0" y="121"/>
                    </a:lnTo>
                    <a:lnTo>
                      <a:pt x="13" y="161"/>
                    </a:lnTo>
                    <a:lnTo>
                      <a:pt x="27" y="194"/>
                    </a:lnTo>
                    <a:lnTo>
                      <a:pt x="43" y="220"/>
                    </a:lnTo>
                    <a:lnTo>
                      <a:pt x="59" y="240"/>
                    </a:lnTo>
                    <a:lnTo>
                      <a:pt x="73" y="251"/>
                    </a:lnTo>
                    <a:lnTo>
                      <a:pt x="78" y="253"/>
                    </a:lnTo>
                    <a:lnTo>
                      <a:pt x="79" y="255"/>
                    </a:lnTo>
                    <a:lnTo>
                      <a:pt x="83" y="253"/>
                    </a:lnTo>
                    <a:lnTo>
                      <a:pt x="84" y="251"/>
                    </a:lnTo>
                    <a:lnTo>
                      <a:pt x="86" y="250"/>
                    </a:lnTo>
                    <a:lnTo>
                      <a:pt x="86" y="247"/>
                    </a:lnTo>
                    <a:lnTo>
                      <a:pt x="87" y="242"/>
                    </a:lnTo>
                    <a:lnTo>
                      <a:pt x="92" y="166"/>
                    </a:lnTo>
                    <a:lnTo>
                      <a:pt x="97" y="83"/>
                    </a:lnTo>
                    <a:lnTo>
                      <a:pt x="10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07" name="Google Shape;407;p33"/>
              <p:cNvSpPr/>
              <p:nvPr/>
            </p:nvSpPr>
            <p:spPr>
              <a:xfrm>
                <a:off x="2901101" y="3687804"/>
                <a:ext cx="169102" cy="167147"/>
              </a:xfrm>
              <a:custGeom>
                <a:avLst/>
                <a:gdLst/>
                <a:ahLst/>
                <a:cxnLst/>
                <a:rect l="l" t="t" r="r" b="b"/>
                <a:pathLst>
                  <a:path w="173" h="171" extrusionOk="0">
                    <a:moveTo>
                      <a:pt x="92" y="38"/>
                    </a:moveTo>
                    <a:lnTo>
                      <a:pt x="77" y="38"/>
                    </a:lnTo>
                    <a:lnTo>
                      <a:pt x="77" y="49"/>
                    </a:lnTo>
                    <a:lnTo>
                      <a:pt x="69" y="51"/>
                    </a:lnTo>
                    <a:lnTo>
                      <a:pt x="63" y="54"/>
                    </a:lnTo>
                    <a:lnTo>
                      <a:pt x="58" y="58"/>
                    </a:lnTo>
                    <a:lnTo>
                      <a:pt x="55" y="65"/>
                    </a:lnTo>
                    <a:lnTo>
                      <a:pt x="55" y="71"/>
                    </a:lnTo>
                    <a:lnTo>
                      <a:pt x="57" y="82"/>
                    </a:lnTo>
                    <a:lnTo>
                      <a:pt x="65" y="89"/>
                    </a:lnTo>
                    <a:lnTo>
                      <a:pt x="73" y="92"/>
                    </a:lnTo>
                    <a:lnTo>
                      <a:pt x="84" y="95"/>
                    </a:lnTo>
                    <a:lnTo>
                      <a:pt x="88" y="97"/>
                    </a:lnTo>
                    <a:lnTo>
                      <a:pt x="92" y="97"/>
                    </a:lnTo>
                    <a:lnTo>
                      <a:pt x="96" y="98"/>
                    </a:lnTo>
                    <a:lnTo>
                      <a:pt x="98" y="101"/>
                    </a:lnTo>
                    <a:lnTo>
                      <a:pt x="100" y="105"/>
                    </a:lnTo>
                    <a:lnTo>
                      <a:pt x="98" y="108"/>
                    </a:lnTo>
                    <a:lnTo>
                      <a:pt x="96" y="109"/>
                    </a:lnTo>
                    <a:lnTo>
                      <a:pt x="92" y="111"/>
                    </a:lnTo>
                    <a:lnTo>
                      <a:pt x="87" y="111"/>
                    </a:lnTo>
                    <a:lnTo>
                      <a:pt x="82" y="111"/>
                    </a:lnTo>
                    <a:lnTo>
                      <a:pt x="79" y="109"/>
                    </a:lnTo>
                    <a:lnTo>
                      <a:pt x="76" y="106"/>
                    </a:lnTo>
                    <a:lnTo>
                      <a:pt x="74" y="103"/>
                    </a:lnTo>
                    <a:lnTo>
                      <a:pt x="54" y="105"/>
                    </a:lnTo>
                    <a:lnTo>
                      <a:pt x="55" y="109"/>
                    </a:lnTo>
                    <a:lnTo>
                      <a:pt x="58" y="116"/>
                    </a:lnTo>
                    <a:lnTo>
                      <a:pt x="63" y="120"/>
                    </a:lnTo>
                    <a:lnTo>
                      <a:pt x="69" y="124"/>
                    </a:lnTo>
                    <a:lnTo>
                      <a:pt x="77" y="125"/>
                    </a:lnTo>
                    <a:lnTo>
                      <a:pt x="77" y="135"/>
                    </a:lnTo>
                    <a:lnTo>
                      <a:pt x="93" y="135"/>
                    </a:lnTo>
                    <a:lnTo>
                      <a:pt x="93" y="125"/>
                    </a:lnTo>
                    <a:lnTo>
                      <a:pt x="108" y="122"/>
                    </a:lnTo>
                    <a:lnTo>
                      <a:pt x="117" y="113"/>
                    </a:lnTo>
                    <a:lnTo>
                      <a:pt x="120" y="101"/>
                    </a:lnTo>
                    <a:lnTo>
                      <a:pt x="117" y="90"/>
                    </a:lnTo>
                    <a:lnTo>
                      <a:pt x="111" y="85"/>
                    </a:lnTo>
                    <a:lnTo>
                      <a:pt x="101" y="81"/>
                    </a:lnTo>
                    <a:lnTo>
                      <a:pt x="92" y="79"/>
                    </a:lnTo>
                    <a:lnTo>
                      <a:pt x="87" y="78"/>
                    </a:lnTo>
                    <a:lnTo>
                      <a:pt x="82" y="76"/>
                    </a:lnTo>
                    <a:lnTo>
                      <a:pt x="79" y="74"/>
                    </a:lnTo>
                    <a:lnTo>
                      <a:pt x="76" y="71"/>
                    </a:lnTo>
                    <a:lnTo>
                      <a:pt x="76" y="70"/>
                    </a:lnTo>
                    <a:lnTo>
                      <a:pt x="76" y="66"/>
                    </a:lnTo>
                    <a:lnTo>
                      <a:pt x="76" y="65"/>
                    </a:lnTo>
                    <a:lnTo>
                      <a:pt x="79" y="65"/>
                    </a:lnTo>
                    <a:lnTo>
                      <a:pt x="81" y="63"/>
                    </a:lnTo>
                    <a:lnTo>
                      <a:pt x="85" y="63"/>
                    </a:lnTo>
                    <a:lnTo>
                      <a:pt x="88" y="63"/>
                    </a:lnTo>
                    <a:lnTo>
                      <a:pt x="92" y="65"/>
                    </a:lnTo>
                    <a:lnTo>
                      <a:pt x="95" y="66"/>
                    </a:lnTo>
                    <a:lnTo>
                      <a:pt x="96" y="70"/>
                    </a:lnTo>
                    <a:lnTo>
                      <a:pt x="117" y="70"/>
                    </a:lnTo>
                    <a:lnTo>
                      <a:pt x="117" y="66"/>
                    </a:lnTo>
                    <a:lnTo>
                      <a:pt x="115" y="62"/>
                    </a:lnTo>
                    <a:lnTo>
                      <a:pt x="112" y="58"/>
                    </a:lnTo>
                    <a:lnTo>
                      <a:pt x="109" y="55"/>
                    </a:lnTo>
                    <a:lnTo>
                      <a:pt x="104" y="52"/>
                    </a:lnTo>
                    <a:lnTo>
                      <a:pt x="100" y="51"/>
                    </a:lnTo>
                    <a:lnTo>
                      <a:pt x="93" y="49"/>
                    </a:lnTo>
                    <a:lnTo>
                      <a:pt x="92" y="38"/>
                    </a:lnTo>
                    <a:close/>
                    <a:moveTo>
                      <a:pt x="96" y="0"/>
                    </a:moveTo>
                    <a:lnTo>
                      <a:pt x="119" y="4"/>
                    </a:lnTo>
                    <a:lnTo>
                      <a:pt x="138" y="16"/>
                    </a:lnTo>
                    <a:lnTo>
                      <a:pt x="154" y="31"/>
                    </a:lnTo>
                    <a:lnTo>
                      <a:pt x="166" y="51"/>
                    </a:lnTo>
                    <a:lnTo>
                      <a:pt x="173" y="74"/>
                    </a:lnTo>
                    <a:lnTo>
                      <a:pt x="173" y="97"/>
                    </a:lnTo>
                    <a:lnTo>
                      <a:pt x="166" y="117"/>
                    </a:lnTo>
                    <a:lnTo>
                      <a:pt x="155" y="138"/>
                    </a:lnTo>
                    <a:lnTo>
                      <a:pt x="141" y="154"/>
                    </a:lnTo>
                    <a:lnTo>
                      <a:pt x="120" y="165"/>
                    </a:lnTo>
                    <a:lnTo>
                      <a:pt x="98" y="171"/>
                    </a:lnTo>
                    <a:lnTo>
                      <a:pt x="76" y="171"/>
                    </a:lnTo>
                    <a:lnTo>
                      <a:pt x="54" y="167"/>
                    </a:lnTo>
                    <a:lnTo>
                      <a:pt x="34" y="155"/>
                    </a:lnTo>
                    <a:lnTo>
                      <a:pt x="19" y="140"/>
                    </a:lnTo>
                    <a:lnTo>
                      <a:pt x="6" y="120"/>
                    </a:lnTo>
                    <a:lnTo>
                      <a:pt x="0" y="98"/>
                    </a:lnTo>
                    <a:lnTo>
                      <a:pt x="0" y="74"/>
                    </a:lnTo>
                    <a:lnTo>
                      <a:pt x="4" y="54"/>
                    </a:lnTo>
                    <a:lnTo>
                      <a:pt x="15" y="35"/>
                    </a:lnTo>
                    <a:lnTo>
                      <a:pt x="31" y="17"/>
                    </a:lnTo>
                    <a:lnTo>
                      <a:pt x="52" y="6"/>
                    </a:lnTo>
                    <a:lnTo>
                      <a:pt x="74" y="0"/>
                    </a:lnTo>
                    <a:lnTo>
                      <a:pt x="9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08" name="Google Shape;408;p33"/>
              <p:cNvSpPr/>
              <p:nvPr/>
            </p:nvSpPr>
            <p:spPr>
              <a:xfrm>
                <a:off x="3047721" y="3824650"/>
                <a:ext cx="170080" cy="167147"/>
              </a:xfrm>
              <a:custGeom>
                <a:avLst/>
                <a:gdLst/>
                <a:ahLst/>
                <a:cxnLst/>
                <a:rect l="l" t="t" r="r" b="b"/>
                <a:pathLst>
                  <a:path w="174" h="171" extrusionOk="0">
                    <a:moveTo>
                      <a:pt x="94" y="38"/>
                    </a:moveTo>
                    <a:lnTo>
                      <a:pt x="78" y="38"/>
                    </a:lnTo>
                    <a:lnTo>
                      <a:pt x="78" y="49"/>
                    </a:lnTo>
                    <a:lnTo>
                      <a:pt x="70" y="50"/>
                    </a:lnTo>
                    <a:lnTo>
                      <a:pt x="64" y="54"/>
                    </a:lnTo>
                    <a:lnTo>
                      <a:pt x="59" y="58"/>
                    </a:lnTo>
                    <a:lnTo>
                      <a:pt x="58" y="65"/>
                    </a:lnTo>
                    <a:lnTo>
                      <a:pt x="56" y="71"/>
                    </a:lnTo>
                    <a:lnTo>
                      <a:pt x="59" y="82"/>
                    </a:lnTo>
                    <a:lnTo>
                      <a:pt x="66" y="89"/>
                    </a:lnTo>
                    <a:lnTo>
                      <a:pt x="75" y="92"/>
                    </a:lnTo>
                    <a:lnTo>
                      <a:pt x="85" y="95"/>
                    </a:lnTo>
                    <a:lnTo>
                      <a:pt x="89" y="97"/>
                    </a:lnTo>
                    <a:lnTo>
                      <a:pt x="94" y="97"/>
                    </a:lnTo>
                    <a:lnTo>
                      <a:pt x="97" y="98"/>
                    </a:lnTo>
                    <a:lnTo>
                      <a:pt x="101" y="101"/>
                    </a:lnTo>
                    <a:lnTo>
                      <a:pt x="101" y="104"/>
                    </a:lnTo>
                    <a:lnTo>
                      <a:pt x="101" y="108"/>
                    </a:lnTo>
                    <a:lnTo>
                      <a:pt x="97" y="109"/>
                    </a:lnTo>
                    <a:lnTo>
                      <a:pt x="94" y="111"/>
                    </a:lnTo>
                    <a:lnTo>
                      <a:pt x="89" y="111"/>
                    </a:lnTo>
                    <a:lnTo>
                      <a:pt x="85" y="111"/>
                    </a:lnTo>
                    <a:lnTo>
                      <a:pt x="81" y="109"/>
                    </a:lnTo>
                    <a:lnTo>
                      <a:pt x="78" y="106"/>
                    </a:lnTo>
                    <a:lnTo>
                      <a:pt x="77" y="103"/>
                    </a:lnTo>
                    <a:lnTo>
                      <a:pt x="54" y="104"/>
                    </a:lnTo>
                    <a:lnTo>
                      <a:pt x="56" y="109"/>
                    </a:lnTo>
                    <a:lnTo>
                      <a:pt x="61" y="116"/>
                    </a:lnTo>
                    <a:lnTo>
                      <a:pt x="66" y="120"/>
                    </a:lnTo>
                    <a:lnTo>
                      <a:pt x="72" y="124"/>
                    </a:lnTo>
                    <a:lnTo>
                      <a:pt x="80" y="125"/>
                    </a:lnTo>
                    <a:lnTo>
                      <a:pt x="80" y="135"/>
                    </a:lnTo>
                    <a:lnTo>
                      <a:pt x="96" y="135"/>
                    </a:lnTo>
                    <a:lnTo>
                      <a:pt x="96" y="125"/>
                    </a:lnTo>
                    <a:lnTo>
                      <a:pt x="110" y="122"/>
                    </a:lnTo>
                    <a:lnTo>
                      <a:pt x="118" y="112"/>
                    </a:lnTo>
                    <a:lnTo>
                      <a:pt x="121" y="101"/>
                    </a:lnTo>
                    <a:lnTo>
                      <a:pt x="120" y="90"/>
                    </a:lnTo>
                    <a:lnTo>
                      <a:pt x="112" y="85"/>
                    </a:lnTo>
                    <a:lnTo>
                      <a:pt x="104" y="81"/>
                    </a:lnTo>
                    <a:lnTo>
                      <a:pt x="94" y="79"/>
                    </a:lnTo>
                    <a:lnTo>
                      <a:pt x="88" y="77"/>
                    </a:lnTo>
                    <a:lnTo>
                      <a:pt x="85" y="76"/>
                    </a:lnTo>
                    <a:lnTo>
                      <a:pt x="80" y="74"/>
                    </a:lnTo>
                    <a:lnTo>
                      <a:pt x="78" y="71"/>
                    </a:lnTo>
                    <a:lnTo>
                      <a:pt x="77" y="70"/>
                    </a:lnTo>
                    <a:lnTo>
                      <a:pt x="77" y="68"/>
                    </a:lnTo>
                    <a:lnTo>
                      <a:pt x="78" y="65"/>
                    </a:lnTo>
                    <a:lnTo>
                      <a:pt x="80" y="65"/>
                    </a:lnTo>
                    <a:lnTo>
                      <a:pt x="83" y="63"/>
                    </a:lnTo>
                    <a:lnTo>
                      <a:pt x="86" y="63"/>
                    </a:lnTo>
                    <a:lnTo>
                      <a:pt x="91" y="63"/>
                    </a:lnTo>
                    <a:lnTo>
                      <a:pt x="94" y="65"/>
                    </a:lnTo>
                    <a:lnTo>
                      <a:pt x="97" y="66"/>
                    </a:lnTo>
                    <a:lnTo>
                      <a:pt x="99" y="70"/>
                    </a:lnTo>
                    <a:lnTo>
                      <a:pt x="120" y="70"/>
                    </a:lnTo>
                    <a:lnTo>
                      <a:pt x="118" y="66"/>
                    </a:lnTo>
                    <a:lnTo>
                      <a:pt x="116" y="62"/>
                    </a:lnTo>
                    <a:lnTo>
                      <a:pt x="115" y="58"/>
                    </a:lnTo>
                    <a:lnTo>
                      <a:pt x="112" y="55"/>
                    </a:lnTo>
                    <a:lnTo>
                      <a:pt x="107" y="52"/>
                    </a:lnTo>
                    <a:lnTo>
                      <a:pt x="101" y="50"/>
                    </a:lnTo>
                    <a:lnTo>
                      <a:pt x="94" y="49"/>
                    </a:lnTo>
                    <a:lnTo>
                      <a:pt x="94" y="38"/>
                    </a:lnTo>
                    <a:close/>
                    <a:moveTo>
                      <a:pt x="99" y="0"/>
                    </a:moveTo>
                    <a:lnTo>
                      <a:pt x="120" y="4"/>
                    </a:lnTo>
                    <a:lnTo>
                      <a:pt x="139" y="15"/>
                    </a:lnTo>
                    <a:lnTo>
                      <a:pt x="156" y="31"/>
                    </a:lnTo>
                    <a:lnTo>
                      <a:pt x="167" y="50"/>
                    </a:lnTo>
                    <a:lnTo>
                      <a:pt x="174" y="74"/>
                    </a:lnTo>
                    <a:lnTo>
                      <a:pt x="174" y="97"/>
                    </a:lnTo>
                    <a:lnTo>
                      <a:pt x="169" y="117"/>
                    </a:lnTo>
                    <a:lnTo>
                      <a:pt x="158" y="138"/>
                    </a:lnTo>
                    <a:lnTo>
                      <a:pt x="142" y="154"/>
                    </a:lnTo>
                    <a:lnTo>
                      <a:pt x="121" y="165"/>
                    </a:lnTo>
                    <a:lnTo>
                      <a:pt x="99" y="171"/>
                    </a:lnTo>
                    <a:lnTo>
                      <a:pt x="77" y="171"/>
                    </a:lnTo>
                    <a:lnTo>
                      <a:pt x="56" y="166"/>
                    </a:lnTo>
                    <a:lnTo>
                      <a:pt x="35" y="155"/>
                    </a:lnTo>
                    <a:lnTo>
                      <a:pt x="20" y="139"/>
                    </a:lnTo>
                    <a:lnTo>
                      <a:pt x="8" y="120"/>
                    </a:lnTo>
                    <a:lnTo>
                      <a:pt x="2" y="98"/>
                    </a:lnTo>
                    <a:lnTo>
                      <a:pt x="0" y="74"/>
                    </a:lnTo>
                    <a:lnTo>
                      <a:pt x="7" y="54"/>
                    </a:lnTo>
                    <a:lnTo>
                      <a:pt x="18" y="35"/>
                    </a:lnTo>
                    <a:lnTo>
                      <a:pt x="34" y="17"/>
                    </a:lnTo>
                    <a:lnTo>
                      <a:pt x="53" y="6"/>
                    </a:lnTo>
                    <a:lnTo>
                      <a:pt x="75" y="0"/>
                    </a:lnTo>
                    <a:lnTo>
                      <a:pt x="9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09" name="Google Shape;409;p33"/>
              <p:cNvSpPr/>
              <p:nvPr/>
            </p:nvSpPr>
            <p:spPr>
              <a:xfrm>
                <a:off x="2761322" y="3841267"/>
                <a:ext cx="169102" cy="169102"/>
              </a:xfrm>
              <a:custGeom>
                <a:avLst/>
                <a:gdLst/>
                <a:ahLst/>
                <a:cxnLst/>
                <a:rect l="l" t="t" r="r" b="b"/>
                <a:pathLst>
                  <a:path w="173" h="173" extrusionOk="0">
                    <a:moveTo>
                      <a:pt x="93" y="40"/>
                    </a:moveTo>
                    <a:lnTo>
                      <a:pt x="77" y="40"/>
                    </a:lnTo>
                    <a:lnTo>
                      <a:pt x="77" y="51"/>
                    </a:lnTo>
                    <a:lnTo>
                      <a:pt x="69" y="53"/>
                    </a:lnTo>
                    <a:lnTo>
                      <a:pt x="63" y="56"/>
                    </a:lnTo>
                    <a:lnTo>
                      <a:pt x="58" y="60"/>
                    </a:lnTo>
                    <a:lnTo>
                      <a:pt x="55" y="67"/>
                    </a:lnTo>
                    <a:lnTo>
                      <a:pt x="55" y="73"/>
                    </a:lnTo>
                    <a:lnTo>
                      <a:pt x="57" y="83"/>
                    </a:lnTo>
                    <a:lnTo>
                      <a:pt x="65" y="91"/>
                    </a:lnTo>
                    <a:lnTo>
                      <a:pt x="73" y="94"/>
                    </a:lnTo>
                    <a:lnTo>
                      <a:pt x="84" y="97"/>
                    </a:lnTo>
                    <a:lnTo>
                      <a:pt x="88" y="97"/>
                    </a:lnTo>
                    <a:lnTo>
                      <a:pt x="93" y="99"/>
                    </a:lnTo>
                    <a:lnTo>
                      <a:pt x="96" y="100"/>
                    </a:lnTo>
                    <a:lnTo>
                      <a:pt x="98" y="103"/>
                    </a:lnTo>
                    <a:lnTo>
                      <a:pt x="100" y="105"/>
                    </a:lnTo>
                    <a:lnTo>
                      <a:pt x="98" y="108"/>
                    </a:lnTo>
                    <a:lnTo>
                      <a:pt x="96" y="111"/>
                    </a:lnTo>
                    <a:lnTo>
                      <a:pt x="92" y="113"/>
                    </a:lnTo>
                    <a:lnTo>
                      <a:pt x="87" y="113"/>
                    </a:lnTo>
                    <a:lnTo>
                      <a:pt x="84" y="113"/>
                    </a:lnTo>
                    <a:lnTo>
                      <a:pt x="79" y="111"/>
                    </a:lnTo>
                    <a:lnTo>
                      <a:pt x="76" y="108"/>
                    </a:lnTo>
                    <a:lnTo>
                      <a:pt x="74" y="105"/>
                    </a:lnTo>
                    <a:lnTo>
                      <a:pt x="54" y="105"/>
                    </a:lnTo>
                    <a:lnTo>
                      <a:pt x="55" y="111"/>
                    </a:lnTo>
                    <a:lnTo>
                      <a:pt x="58" y="118"/>
                    </a:lnTo>
                    <a:lnTo>
                      <a:pt x="63" y="122"/>
                    </a:lnTo>
                    <a:lnTo>
                      <a:pt x="71" y="126"/>
                    </a:lnTo>
                    <a:lnTo>
                      <a:pt x="77" y="127"/>
                    </a:lnTo>
                    <a:lnTo>
                      <a:pt x="77" y="137"/>
                    </a:lnTo>
                    <a:lnTo>
                      <a:pt x="93" y="137"/>
                    </a:lnTo>
                    <a:lnTo>
                      <a:pt x="93" y="127"/>
                    </a:lnTo>
                    <a:lnTo>
                      <a:pt x="108" y="122"/>
                    </a:lnTo>
                    <a:lnTo>
                      <a:pt x="117" y="115"/>
                    </a:lnTo>
                    <a:lnTo>
                      <a:pt x="120" y="102"/>
                    </a:lnTo>
                    <a:lnTo>
                      <a:pt x="117" y="92"/>
                    </a:lnTo>
                    <a:lnTo>
                      <a:pt x="111" y="86"/>
                    </a:lnTo>
                    <a:lnTo>
                      <a:pt x="101" y="83"/>
                    </a:lnTo>
                    <a:lnTo>
                      <a:pt x="92" y="80"/>
                    </a:lnTo>
                    <a:lnTo>
                      <a:pt x="87" y="80"/>
                    </a:lnTo>
                    <a:lnTo>
                      <a:pt x="82" y="78"/>
                    </a:lnTo>
                    <a:lnTo>
                      <a:pt x="79" y="76"/>
                    </a:lnTo>
                    <a:lnTo>
                      <a:pt x="76" y="73"/>
                    </a:lnTo>
                    <a:lnTo>
                      <a:pt x="76" y="70"/>
                    </a:lnTo>
                    <a:lnTo>
                      <a:pt x="76" y="68"/>
                    </a:lnTo>
                    <a:lnTo>
                      <a:pt x="77" y="67"/>
                    </a:lnTo>
                    <a:lnTo>
                      <a:pt x="79" y="65"/>
                    </a:lnTo>
                    <a:lnTo>
                      <a:pt x="81" y="65"/>
                    </a:lnTo>
                    <a:lnTo>
                      <a:pt x="85" y="65"/>
                    </a:lnTo>
                    <a:lnTo>
                      <a:pt x="88" y="65"/>
                    </a:lnTo>
                    <a:lnTo>
                      <a:pt x="92" y="65"/>
                    </a:lnTo>
                    <a:lnTo>
                      <a:pt x="95" y="68"/>
                    </a:lnTo>
                    <a:lnTo>
                      <a:pt x="96" y="72"/>
                    </a:lnTo>
                    <a:lnTo>
                      <a:pt x="117" y="70"/>
                    </a:lnTo>
                    <a:lnTo>
                      <a:pt x="117" y="67"/>
                    </a:lnTo>
                    <a:lnTo>
                      <a:pt x="116" y="64"/>
                    </a:lnTo>
                    <a:lnTo>
                      <a:pt x="112" y="60"/>
                    </a:lnTo>
                    <a:lnTo>
                      <a:pt x="109" y="57"/>
                    </a:lnTo>
                    <a:lnTo>
                      <a:pt x="104" y="54"/>
                    </a:lnTo>
                    <a:lnTo>
                      <a:pt x="100" y="51"/>
                    </a:lnTo>
                    <a:lnTo>
                      <a:pt x="93" y="49"/>
                    </a:lnTo>
                    <a:lnTo>
                      <a:pt x="93" y="40"/>
                    </a:lnTo>
                    <a:close/>
                    <a:moveTo>
                      <a:pt x="96" y="0"/>
                    </a:moveTo>
                    <a:lnTo>
                      <a:pt x="119" y="6"/>
                    </a:lnTo>
                    <a:lnTo>
                      <a:pt x="138" y="18"/>
                    </a:lnTo>
                    <a:lnTo>
                      <a:pt x="154" y="33"/>
                    </a:lnTo>
                    <a:lnTo>
                      <a:pt x="166" y="53"/>
                    </a:lnTo>
                    <a:lnTo>
                      <a:pt x="173" y="75"/>
                    </a:lnTo>
                    <a:lnTo>
                      <a:pt x="173" y="99"/>
                    </a:lnTo>
                    <a:lnTo>
                      <a:pt x="166" y="119"/>
                    </a:lnTo>
                    <a:lnTo>
                      <a:pt x="155" y="138"/>
                    </a:lnTo>
                    <a:lnTo>
                      <a:pt x="141" y="156"/>
                    </a:lnTo>
                    <a:lnTo>
                      <a:pt x="120" y="167"/>
                    </a:lnTo>
                    <a:lnTo>
                      <a:pt x="98" y="173"/>
                    </a:lnTo>
                    <a:lnTo>
                      <a:pt x="76" y="173"/>
                    </a:lnTo>
                    <a:lnTo>
                      <a:pt x="54" y="169"/>
                    </a:lnTo>
                    <a:lnTo>
                      <a:pt x="34" y="157"/>
                    </a:lnTo>
                    <a:lnTo>
                      <a:pt x="19" y="142"/>
                    </a:lnTo>
                    <a:lnTo>
                      <a:pt x="6" y="121"/>
                    </a:lnTo>
                    <a:lnTo>
                      <a:pt x="0" y="99"/>
                    </a:lnTo>
                    <a:lnTo>
                      <a:pt x="0" y="76"/>
                    </a:lnTo>
                    <a:lnTo>
                      <a:pt x="6" y="56"/>
                    </a:lnTo>
                    <a:lnTo>
                      <a:pt x="15" y="35"/>
                    </a:lnTo>
                    <a:lnTo>
                      <a:pt x="31" y="19"/>
                    </a:lnTo>
                    <a:lnTo>
                      <a:pt x="52" y="8"/>
                    </a:lnTo>
                    <a:lnTo>
                      <a:pt x="74" y="2"/>
                    </a:lnTo>
                    <a:lnTo>
                      <a:pt x="9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10" name="Google Shape;410;p33"/>
              <p:cNvSpPr/>
              <p:nvPr/>
            </p:nvSpPr>
            <p:spPr>
              <a:xfrm>
                <a:off x="3041856" y="4038716"/>
                <a:ext cx="118274" cy="118274"/>
              </a:xfrm>
              <a:custGeom>
                <a:avLst/>
                <a:gdLst/>
                <a:ahLst/>
                <a:cxnLst/>
                <a:rect l="l" t="t" r="r" b="b"/>
                <a:pathLst>
                  <a:path w="121" h="121" extrusionOk="0">
                    <a:moveTo>
                      <a:pt x="65" y="27"/>
                    </a:moveTo>
                    <a:lnTo>
                      <a:pt x="54" y="27"/>
                    </a:lnTo>
                    <a:lnTo>
                      <a:pt x="54" y="35"/>
                    </a:lnTo>
                    <a:lnTo>
                      <a:pt x="49" y="37"/>
                    </a:lnTo>
                    <a:lnTo>
                      <a:pt x="45" y="40"/>
                    </a:lnTo>
                    <a:lnTo>
                      <a:pt x="41" y="43"/>
                    </a:lnTo>
                    <a:lnTo>
                      <a:pt x="40" y="46"/>
                    </a:lnTo>
                    <a:lnTo>
                      <a:pt x="40" y="51"/>
                    </a:lnTo>
                    <a:lnTo>
                      <a:pt x="40" y="56"/>
                    </a:lnTo>
                    <a:lnTo>
                      <a:pt x="41" y="59"/>
                    </a:lnTo>
                    <a:lnTo>
                      <a:pt x="45" y="62"/>
                    </a:lnTo>
                    <a:lnTo>
                      <a:pt x="48" y="64"/>
                    </a:lnTo>
                    <a:lnTo>
                      <a:pt x="51" y="65"/>
                    </a:lnTo>
                    <a:lnTo>
                      <a:pt x="56" y="67"/>
                    </a:lnTo>
                    <a:lnTo>
                      <a:pt x="59" y="67"/>
                    </a:lnTo>
                    <a:lnTo>
                      <a:pt x="64" y="68"/>
                    </a:lnTo>
                    <a:lnTo>
                      <a:pt x="67" y="70"/>
                    </a:lnTo>
                    <a:lnTo>
                      <a:pt x="70" y="71"/>
                    </a:lnTo>
                    <a:lnTo>
                      <a:pt x="70" y="73"/>
                    </a:lnTo>
                    <a:lnTo>
                      <a:pt x="70" y="76"/>
                    </a:lnTo>
                    <a:lnTo>
                      <a:pt x="67" y="78"/>
                    </a:lnTo>
                    <a:lnTo>
                      <a:pt x="62" y="79"/>
                    </a:lnTo>
                    <a:lnTo>
                      <a:pt x="59" y="78"/>
                    </a:lnTo>
                    <a:lnTo>
                      <a:pt x="56" y="78"/>
                    </a:lnTo>
                    <a:lnTo>
                      <a:pt x="54" y="76"/>
                    </a:lnTo>
                    <a:lnTo>
                      <a:pt x="53" y="73"/>
                    </a:lnTo>
                    <a:lnTo>
                      <a:pt x="38" y="73"/>
                    </a:lnTo>
                    <a:lnTo>
                      <a:pt x="40" y="79"/>
                    </a:lnTo>
                    <a:lnTo>
                      <a:pt x="43" y="83"/>
                    </a:lnTo>
                    <a:lnTo>
                      <a:pt x="49" y="86"/>
                    </a:lnTo>
                    <a:lnTo>
                      <a:pt x="56" y="89"/>
                    </a:lnTo>
                    <a:lnTo>
                      <a:pt x="56" y="95"/>
                    </a:lnTo>
                    <a:lnTo>
                      <a:pt x="67" y="95"/>
                    </a:lnTo>
                    <a:lnTo>
                      <a:pt x="67" y="89"/>
                    </a:lnTo>
                    <a:lnTo>
                      <a:pt x="73" y="87"/>
                    </a:lnTo>
                    <a:lnTo>
                      <a:pt x="78" y="84"/>
                    </a:lnTo>
                    <a:lnTo>
                      <a:pt x="81" y="81"/>
                    </a:lnTo>
                    <a:lnTo>
                      <a:pt x="84" y="76"/>
                    </a:lnTo>
                    <a:lnTo>
                      <a:pt x="84" y="71"/>
                    </a:lnTo>
                    <a:lnTo>
                      <a:pt x="84" y="67"/>
                    </a:lnTo>
                    <a:lnTo>
                      <a:pt x="83" y="64"/>
                    </a:lnTo>
                    <a:lnTo>
                      <a:pt x="80" y="62"/>
                    </a:lnTo>
                    <a:lnTo>
                      <a:pt x="76" y="59"/>
                    </a:lnTo>
                    <a:lnTo>
                      <a:pt x="73" y="57"/>
                    </a:lnTo>
                    <a:lnTo>
                      <a:pt x="68" y="57"/>
                    </a:lnTo>
                    <a:lnTo>
                      <a:pt x="65" y="56"/>
                    </a:lnTo>
                    <a:lnTo>
                      <a:pt x="60" y="54"/>
                    </a:lnTo>
                    <a:lnTo>
                      <a:pt x="57" y="54"/>
                    </a:lnTo>
                    <a:lnTo>
                      <a:pt x="54" y="51"/>
                    </a:lnTo>
                    <a:lnTo>
                      <a:pt x="54" y="49"/>
                    </a:lnTo>
                    <a:lnTo>
                      <a:pt x="54" y="48"/>
                    </a:lnTo>
                    <a:lnTo>
                      <a:pt x="56" y="46"/>
                    </a:lnTo>
                    <a:lnTo>
                      <a:pt x="57" y="46"/>
                    </a:lnTo>
                    <a:lnTo>
                      <a:pt x="60" y="44"/>
                    </a:lnTo>
                    <a:lnTo>
                      <a:pt x="64" y="44"/>
                    </a:lnTo>
                    <a:lnTo>
                      <a:pt x="65" y="46"/>
                    </a:lnTo>
                    <a:lnTo>
                      <a:pt x="67" y="48"/>
                    </a:lnTo>
                    <a:lnTo>
                      <a:pt x="68" y="49"/>
                    </a:lnTo>
                    <a:lnTo>
                      <a:pt x="83" y="49"/>
                    </a:lnTo>
                    <a:lnTo>
                      <a:pt x="83" y="46"/>
                    </a:lnTo>
                    <a:lnTo>
                      <a:pt x="81" y="43"/>
                    </a:lnTo>
                    <a:lnTo>
                      <a:pt x="78" y="41"/>
                    </a:lnTo>
                    <a:lnTo>
                      <a:pt x="75" y="38"/>
                    </a:lnTo>
                    <a:lnTo>
                      <a:pt x="72" y="37"/>
                    </a:lnTo>
                    <a:lnTo>
                      <a:pt x="65" y="35"/>
                    </a:lnTo>
                    <a:lnTo>
                      <a:pt x="65" y="27"/>
                    </a:lnTo>
                    <a:close/>
                    <a:moveTo>
                      <a:pt x="56" y="0"/>
                    </a:moveTo>
                    <a:lnTo>
                      <a:pt x="75" y="2"/>
                    </a:lnTo>
                    <a:lnTo>
                      <a:pt x="92" y="8"/>
                    </a:lnTo>
                    <a:lnTo>
                      <a:pt x="107" y="21"/>
                    </a:lnTo>
                    <a:lnTo>
                      <a:pt x="116" y="37"/>
                    </a:lnTo>
                    <a:lnTo>
                      <a:pt x="121" y="56"/>
                    </a:lnTo>
                    <a:lnTo>
                      <a:pt x="121" y="75"/>
                    </a:lnTo>
                    <a:lnTo>
                      <a:pt x="113" y="92"/>
                    </a:lnTo>
                    <a:lnTo>
                      <a:pt x="102" y="106"/>
                    </a:lnTo>
                    <a:lnTo>
                      <a:pt x="84" y="116"/>
                    </a:lnTo>
                    <a:lnTo>
                      <a:pt x="67" y="121"/>
                    </a:lnTo>
                    <a:lnTo>
                      <a:pt x="48" y="119"/>
                    </a:lnTo>
                    <a:lnTo>
                      <a:pt x="30" y="113"/>
                    </a:lnTo>
                    <a:lnTo>
                      <a:pt x="16" y="102"/>
                    </a:lnTo>
                    <a:lnTo>
                      <a:pt x="5" y="84"/>
                    </a:lnTo>
                    <a:lnTo>
                      <a:pt x="0" y="65"/>
                    </a:lnTo>
                    <a:lnTo>
                      <a:pt x="2" y="48"/>
                    </a:lnTo>
                    <a:lnTo>
                      <a:pt x="8" y="30"/>
                    </a:lnTo>
                    <a:lnTo>
                      <a:pt x="21" y="16"/>
                    </a:lnTo>
                    <a:lnTo>
                      <a:pt x="37" y="5"/>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sp>
            <p:nvSpPr>
              <p:cNvPr id="411" name="Google Shape;411;p33"/>
              <p:cNvSpPr/>
              <p:nvPr/>
            </p:nvSpPr>
            <p:spPr>
              <a:xfrm>
                <a:off x="2794556" y="4049468"/>
                <a:ext cx="118274" cy="118274"/>
              </a:xfrm>
              <a:custGeom>
                <a:avLst/>
                <a:gdLst/>
                <a:ahLst/>
                <a:cxnLst/>
                <a:rect l="l" t="t" r="r" b="b"/>
                <a:pathLst>
                  <a:path w="121" h="121" extrusionOk="0">
                    <a:moveTo>
                      <a:pt x="66" y="27"/>
                    </a:moveTo>
                    <a:lnTo>
                      <a:pt x="54" y="27"/>
                    </a:lnTo>
                    <a:lnTo>
                      <a:pt x="54" y="35"/>
                    </a:lnTo>
                    <a:lnTo>
                      <a:pt x="50" y="37"/>
                    </a:lnTo>
                    <a:lnTo>
                      <a:pt x="45" y="40"/>
                    </a:lnTo>
                    <a:lnTo>
                      <a:pt x="42" y="43"/>
                    </a:lnTo>
                    <a:lnTo>
                      <a:pt x="40" y="46"/>
                    </a:lnTo>
                    <a:lnTo>
                      <a:pt x="39" y="51"/>
                    </a:lnTo>
                    <a:lnTo>
                      <a:pt x="40" y="56"/>
                    </a:lnTo>
                    <a:lnTo>
                      <a:pt x="42" y="59"/>
                    </a:lnTo>
                    <a:lnTo>
                      <a:pt x="43" y="62"/>
                    </a:lnTo>
                    <a:lnTo>
                      <a:pt x="48" y="64"/>
                    </a:lnTo>
                    <a:lnTo>
                      <a:pt x="51" y="65"/>
                    </a:lnTo>
                    <a:lnTo>
                      <a:pt x="54" y="67"/>
                    </a:lnTo>
                    <a:lnTo>
                      <a:pt x="59" y="67"/>
                    </a:lnTo>
                    <a:lnTo>
                      <a:pt x="62" y="68"/>
                    </a:lnTo>
                    <a:lnTo>
                      <a:pt x="67" y="70"/>
                    </a:lnTo>
                    <a:lnTo>
                      <a:pt x="69" y="72"/>
                    </a:lnTo>
                    <a:lnTo>
                      <a:pt x="70" y="73"/>
                    </a:lnTo>
                    <a:lnTo>
                      <a:pt x="69" y="76"/>
                    </a:lnTo>
                    <a:lnTo>
                      <a:pt x="66" y="78"/>
                    </a:lnTo>
                    <a:lnTo>
                      <a:pt x="62" y="80"/>
                    </a:lnTo>
                    <a:lnTo>
                      <a:pt x="59" y="78"/>
                    </a:lnTo>
                    <a:lnTo>
                      <a:pt x="56" y="78"/>
                    </a:lnTo>
                    <a:lnTo>
                      <a:pt x="54" y="76"/>
                    </a:lnTo>
                    <a:lnTo>
                      <a:pt x="53" y="73"/>
                    </a:lnTo>
                    <a:lnTo>
                      <a:pt x="39" y="73"/>
                    </a:lnTo>
                    <a:lnTo>
                      <a:pt x="40" y="80"/>
                    </a:lnTo>
                    <a:lnTo>
                      <a:pt x="43" y="83"/>
                    </a:lnTo>
                    <a:lnTo>
                      <a:pt x="48" y="86"/>
                    </a:lnTo>
                    <a:lnTo>
                      <a:pt x="56" y="89"/>
                    </a:lnTo>
                    <a:lnTo>
                      <a:pt x="56" y="95"/>
                    </a:lnTo>
                    <a:lnTo>
                      <a:pt x="66" y="95"/>
                    </a:lnTo>
                    <a:lnTo>
                      <a:pt x="66" y="89"/>
                    </a:lnTo>
                    <a:lnTo>
                      <a:pt x="72" y="88"/>
                    </a:lnTo>
                    <a:lnTo>
                      <a:pt x="78" y="84"/>
                    </a:lnTo>
                    <a:lnTo>
                      <a:pt x="82" y="81"/>
                    </a:lnTo>
                    <a:lnTo>
                      <a:pt x="85" y="76"/>
                    </a:lnTo>
                    <a:lnTo>
                      <a:pt x="85" y="72"/>
                    </a:lnTo>
                    <a:lnTo>
                      <a:pt x="85" y="67"/>
                    </a:lnTo>
                    <a:lnTo>
                      <a:pt x="83" y="64"/>
                    </a:lnTo>
                    <a:lnTo>
                      <a:pt x="80" y="60"/>
                    </a:lnTo>
                    <a:lnTo>
                      <a:pt x="77" y="59"/>
                    </a:lnTo>
                    <a:lnTo>
                      <a:pt x="72" y="57"/>
                    </a:lnTo>
                    <a:lnTo>
                      <a:pt x="69" y="57"/>
                    </a:lnTo>
                    <a:lnTo>
                      <a:pt x="66" y="56"/>
                    </a:lnTo>
                    <a:lnTo>
                      <a:pt x="61" y="54"/>
                    </a:lnTo>
                    <a:lnTo>
                      <a:pt x="58" y="54"/>
                    </a:lnTo>
                    <a:lnTo>
                      <a:pt x="54" y="51"/>
                    </a:lnTo>
                    <a:lnTo>
                      <a:pt x="53" y="49"/>
                    </a:lnTo>
                    <a:lnTo>
                      <a:pt x="54" y="48"/>
                    </a:lnTo>
                    <a:lnTo>
                      <a:pt x="54" y="46"/>
                    </a:lnTo>
                    <a:lnTo>
                      <a:pt x="58" y="45"/>
                    </a:lnTo>
                    <a:lnTo>
                      <a:pt x="61" y="45"/>
                    </a:lnTo>
                    <a:lnTo>
                      <a:pt x="62" y="45"/>
                    </a:lnTo>
                    <a:lnTo>
                      <a:pt x="66" y="46"/>
                    </a:lnTo>
                    <a:lnTo>
                      <a:pt x="67" y="48"/>
                    </a:lnTo>
                    <a:lnTo>
                      <a:pt x="69" y="49"/>
                    </a:lnTo>
                    <a:lnTo>
                      <a:pt x="83" y="49"/>
                    </a:lnTo>
                    <a:lnTo>
                      <a:pt x="82" y="46"/>
                    </a:lnTo>
                    <a:lnTo>
                      <a:pt x="80" y="43"/>
                    </a:lnTo>
                    <a:lnTo>
                      <a:pt x="78" y="41"/>
                    </a:lnTo>
                    <a:lnTo>
                      <a:pt x="75" y="38"/>
                    </a:lnTo>
                    <a:lnTo>
                      <a:pt x="70" y="37"/>
                    </a:lnTo>
                    <a:lnTo>
                      <a:pt x="66" y="35"/>
                    </a:lnTo>
                    <a:lnTo>
                      <a:pt x="66" y="27"/>
                    </a:lnTo>
                    <a:close/>
                    <a:moveTo>
                      <a:pt x="56" y="0"/>
                    </a:moveTo>
                    <a:lnTo>
                      <a:pt x="75" y="2"/>
                    </a:lnTo>
                    <a:lnTo>
                      <a:pt x="91" y="8"/>
                    </a:lnTo>
                    <a:lnTo>
                      <a:pt x="107" y="21"/>
                    </a:lnTo>
                    <a:lnTo>
                      <a:pt x="116" y="37"/>
                    </a:lnTo>
                    <a:lnTo>
                      <a:pt x="121" y="56"/>
                    </a:lnTo>
                    <a:lnTo>
                      <a:pt x="120" y="75"/>
                    </a:lnTo>
                    <a:lnTo>
                      <a:pt x="113" y="92"/>
                    </a:lnTo>
                    <a:lnTo>
                      <a:pt x="101" y="107"/>
                    </a:lnTo>
                    <a:lnTo>
                      <a:pt x="85" y="116"/>
                    </a:lnTo>
                    <a:lnTo>
                      <a:pt x="66" y="121"/>
                    </a:lnTo>
                    <a:lnTo>
                      <a:pt x="47" y="119"/>
                    </a:lnTo>
                    <a:lnTo>
                      <a:pt x="31" y="113"/>
                    </a:lnTo>
                    <a:lnTo>
                      <a:pt x="16" y="102"/>
                    </a:lnTo>
                    <a:lnTo>
                      <a:pt x="5" y="84"/>
                    </a:lnTo>
                    <a:lnTo>
                      <a:pt x="0" y="65"/>
                    </a:lnTo>
                    <a:lnTo>
                      <a:pt x="2" y="48"/>
                    </a:lnTo>
                    <a:lnTo>
                      <a:pt x="8" y="30"/>
                    </a:lnTo>
                    <a:lnTo>
                      <a:pt x="21" y="16"/>
                    </a:lnTo>
                    <a:lnTo>
                      <a:pt x="37" y="5"/>
                    </a:lnTo>
                    <a:lnTo>
                      <a:pt x="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Arial"/>
                  <a:ea typeface="Arial"/>
                  <a:cs typeface="Arial"/>
                  <a:sym typeface="Arial"/>
                </a:endParaRPr>
              </a:p>
            </p:txBody>
          </p:sp>
        </p:gr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Arial"/>
              <a:buNone/>
            </a:pPr>
            <a:r>
              <a:rPr lang="en-US" sz="3200" dirty="0">
                <a:latin typeface="Bio Sans SemiBold"/>
                <a:sym typeface="Arial"/>
              </a:rPr>
              <a:t>Leadership Team</a:t>
            </a:r>
            <a:endParaRPr sz="3200" dirty="0">
              <a:latin typeface="Bio Sans SemiBold"/>
            </a:endParaRPr>
          </a:p>
        </p:txBody>
      </p:sp>
      <p:sp>
        <p:nvSpPr>
          <p:cNvPr id="454" name="Google Shape;454;p38"/>
          <p:cNvSpPr/>
          <p:nvPr/>
        </p:nvSpPr>
        <p:spPr>
          <a:xfrm>
            <a:off x="314325" y="1127347"/>
            <a:ext cx="11629536" cy="531258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Michael W. DePasquale – Chairman &amp; CEO</a:t>
            </a:r>
            <a:r>
              <a:rPr lang="en-US" sz="1500" dirty="0">
                <a:solidFill>
                  <a:schemeClr val="dk1"/>
                </a:solidFill>
                <a:latin typeface="Arial"/>
                <a:ea typeface="Arial"/>
                <a:cs typeface="Arial"/>
                <a:sym typeface="Arial"/>
              </a:rPr>
              <a:t> 25+ years in executive management, sales and marketing. </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Cecilia Welch – CFO </a:t>
            </a:r>
            <a:r>
              <a:rPr lang="en-US" sz="1500" dirty="0">
                <a:solidFill>
                  <a:schemeClr val="dk1"/>
                </a:solidFill>
                <a:latin typeface="Arial"/>
                <a:ea typeface="Arial"/>
                <a:cs typeface="Arial"/>
                <a:sym typeface="Arial"/>
              </a:rPr>
              <a:t>20+ years of tech operational and financial management experience.</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Mark Cochran – President PortalGuard </a:t>
            </a:r>
            <a:r>
              <a:rPr lang="en-US" sz="1500" dirty="0">
                <a:solidFill>
                  <a:schemeClr val="dk1"/>
                </a:solidFill>
                <a:latin typeface="Arial"/>
                <a:ea typeface="Arial"/>
                <a:cs typeface="Arial"/>
                <a:sym typeface="Arial"/>
              </a:rPr>
              <a:t>20+ years of experience in Security and IAM markets.</a:t>
            </a:r>
            <a:endParaRPr sz="1500" b="1" dirty="0">
              <a:solidFill>
                <a:schemeClr val="dk1"/>
              </a:solidFill>
              <a:latin typeface="Arial"/>
              <a:ea typeface="Arial"/>
              <a:cs typeface="Arial"/>
              <a:sym typeface="Arial"/>
            </a:endParaRPr>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Jim Sullivan – CLO, SVP Strategy </a:t>
            </a:r>
            <a:r>
              <a:rPr lang="en-US" sz="1500" dirty="0">
                <a:solidFill>
                  <a:schemeClr val="dk1"/>
                </a:solidFill>
                <a:latin typeface="Arial"/>
                <a:ea typeface="Arial"/>
                <a:cs typeface="Arial"/>
                <a:sym typeface="Arial"/>
              </a:rPr>
              <a:t>25+ years enterprise sales in identity and access management, including with key customers AT&amp;T, Capitec Bank, World Bank, NCR &amp; Omnicell.</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Alex Rocha – CEO of Swivel Secure Europe </a:t>
            </a:r>
            <a:r>
              <a:rPr lang="en-US" sz="1500" dirty="0">
                <a:solidFill>
                  <a:schemeClr val="dk1"/>
                </a:solidFill>
                <a:latin typeface="Arial"/>
                <a:ea typeface="Arial"/>
                <a:cs typeface="Arial"/>
                <a:sym typeface="Arial"/>
              </a:rPr>
              <a:t>Former sole stockholder of SSE with 20+ years sales &amp; management experience in EMEA mkt.</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Kelvin Wong – MD HK Subsidiary, </a:t>
            </a:r>
            <a:r>
              <a:rPr lang="en-US" sz="1500" dirty="0">
                <a:solidFill>
                  <a:schemeClr val="dk1"/>
                </a:solidFill>
                <a:latin typeface="Arial"/>
                <a:ea typeface="Arial"/>
                <a:cs typeface="Arial"/>
                <a:sym typeface="Arial"/>
              </a:rPr>
              <a:t>co-founder of World-Wide Touch Technology; 15+ years in manufacturing and marketing management, including biometrics &amp; payments. </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Akintunde Carlton JeJe – MD Africa </a:t>
            </a:r>
            <a:r>
              <a:rPr lang="en-US" sz="1500" dirty="0">
                <a:solidFill>
                  <a:schemeClr val="dk1"/>
                </a:solidFill>
                <a:latin typeface="Arial"/>
                <a:ea typeface="Arial"/>
                <a:cs typeface="Arial"/>
                <a:sym typeface="Arial"/>
              </a:rPr>
              <a:t> respected, experienced executive with extensive knowledge &amp; relationships in Nigerian &amp; African </a:t>
            </a:r>
            <a:r>
              <a:rPr lang="en-US" sz="1500" dirty="0">
                <a:solidFill>
                  <a:schemeClr val="dk1"/>
                </a:solidFill>
              </a:rPr>
              <a:t>markets</a:t>
            </a:r>
            <a:r>
              <a:rPr lang="en-US" sz="1500" dirty="0">
                <a:solidFill>
                  <a:schemeClr val="dk1"/>
                </a:solidFill>
                <a:latin typeface="Arial"/>
                <a:ea typeface="Arial"/>
                <a:cs typeface="Arial"/>
                <a:sym typeface="Arial"/>
              </a:rPr>
              <a:t>.</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dk1"/>
                </a:solidFill>
                <a:latin typeface="Arial"/>
                <a:ea typeface="Arial"/>
                <a:cs typeface="Arial"/>
                <a:sym typeface="Arial"/>
              </a:rPr>
              <a:t>Mira LaCous – CTO </a:t>
            </a:r>
            <a:r>
              <a:rPr lang="en-US" sz="1500" dirty="0">
                <a:solidFill>
                  <a:schemeClr val="dk1"/>
                </a:solidFill>
                <a:latin typeface="Arial"/>
                <a:ea typeface="Arial"/>
                <a:cs typeface="Arial"/>
                <a:sym typeface="Arial"/>
              </a:rPr>
              <a:t>30+ years solution development and product management. </a:t>
            </a:r>
            <a:endParaRPr sz="1500" dirty="0"/>
          </a:p>
          <a:p>
            <a:pPr marL="228600" marR="0" lvl="0" indent="-228600" algn="l" rtl="0">
              <a:lnSpc>
                <a:spcPct val="100000"/>
              </a:lnSpc>
              <a:spcBef>
                <a:spcPts val="1600"/>
              </a:spcBef>
              <a:spcAft>
                <a:spcPts val="0"/>
              </a:spcAft>
              <a:buClr>
                <a:srgbClr val="C00000"/>
              </a:buClr>
              <a:buSzPts val="1377"/>
              <a:buFont typeface="Arial"/>
              <a:buChar char="•"/>
            </a:pPr>
            <a:r>
              <a:rPr lang="en-US" sz="1500" b="1" dirty="0">
                <a:solidFill>
                  <a:schemeClr val="tx1"/>
                </a:solidFill>
              </a:rPr>
              <a:t>Galen Rodgers</a:t>
            </a:r>
            <a:r>
              <a:rPr lang="en-US" sz="1500" b="1" dirty="0">
                <a:solidFill>
                  <a:schemeClr val="tx1"/>
                </a:solidFill>
                <a:latin typeface="Arial"/>
                <a:ea typeface="Arial"/>
                <a:cs typeface="Arial"/>
                <a:sym typeface="Arial"/>
              </a:rPr>
              <a:t> – VP Sales &amp; Channel </a:t>
            </a:r>
            <a:r>
              <a:rPr lang="en-US" sz="1500" dirty="0">
                <a:solidFill>
                  <a:schemeClr val="tx1"/>
                </a:solidFill>
                <a:latin typeface="Arial"/>
                <a:ea typeface="Arial"/>
                <a:cs typeface="Arial"/>
                <a:sym typeface="Arial"/>
              </a:rPr>
              <a:t>20+ years </a:t>
            </a:r>
            <a:r>
              <a:rPr lang="en-US" sz="1500" dirty="0">
                <a:solidFill>
                  <a:schemeClr val="tx1"/>
                </a:solidFill>
              </a:rPr>
              <a:t>in channel program development, marketing, value selling, management, cybersecurity, process automation, coaching &amp; team building – most recently with Ping Identity Corporation.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Calibri"/>
              <a:buNone/>
            </a:pPr>
            <a:r>
              <a:rPr lang="en-US" sz="3200" b="1" dirty="0">
                <a:latin typeface="Bio Sans SemiBold"/>
                <a:ea typeface="Calibri"/>
                <a:cs typeface="Calibri"/>
                <a:sym typeface="Calibri"/>
              </a:rPr>
              <a:t>Safe Harbor Statement</a:t>
            </a:r>
            <a:endParaRPr sz="3200" b="1" dirty="0">
              <a:latin typeface="Bio Sans SemiBold"/>
            </a:endParaRPr>
          </a:p>
        </p:txBody>
      </p:sp>
      <p:sp>
        <p:nvSpPr>
          <p:cNvPr id="129" name="Google Shape;129;p23"/>
          <p:cNvSpPr txBox="1">
            <a:spLocks noGrp="1"/>
          </p:cNvSpPr>
          <p:nvPr>
            <p:ph type="body" idx="1"/>
          </p:nvPr>
        </p:nvSpPr>
        <p:spPr>
          <a:xfrm>
            <a:off x="380999" y="1013358"/>
            <a:ext cx="11338933" cy="5108662"/>
          </a:xfrm>
          <a:prstGeom prst="rect">
            <a:avLst/>
          </a:prstGeom>
          <a:noFill/>
          <a:ln>
            <a:noFill/>
          </a:ln>
        </p:spPr>
        <p:txBody>
          <a:bodyPr spcFirstLastPara="1" wrap="square" lIns="91425" tIns="45700" rIns="91425" bIns="45700" anchor="t" anchorCtr="0">
            <a:noAutofit/>
          </a:bodyPr>
          <a:lstStyle/>
          <a:p>
            <a:pPr marL="9525" indent="-9525" algn="just">
              <a:spcBef>
                <a:spcPts val="0"/>
              </a:spcBef>
              <a:buSzPts val="1800"/>
              <a:buNone/>
            </a:pPr>
            <a:r>
              <a:rPr lang="en-US" sz="1800" dirty="0">
                <a:effectLst/>
                <a:latin typeface="Calibri" panose="020F0502020204030204" pitchFamily="34" charset="0"/>
                <a:ea typeface="Calibri" panose="020F0502020204030204" pitchFamily="34" charset="0"/>
              </a:rPr>
              <a:t>All statements contained in this press release other than statements of historical facts are "forward-looking statements" as defined in the Private Securities Litigation Reform Act of 1995 (the "Act"). The words "estimate," "project," "intends," "expects," "anticipates," "believes" and similar expressions are intended to identify forward-looking statements. Such forward-looking statements are made based on management's beliefs, as well as assumptions made by, and information currently available to, management pursuant to the "safe-harbor" provisions of the Act. These statements are not guarantees of future performance or events and are subject to risks and uncertainties that may cause actual results to differ materially from those included within or implied by such forward-looking statements. These risks and uncertainties include, without limitation, our history of losses and limited revenue; our ability to raise additional capital; our ability to continue as a going concern; our ability to protect our intellectual property; changes in business conditions; changes in our sales strategy and product development plans; changes in the marketplace; </a:t>
            </a:r>
            <a:r>
              <a:rPr lang="en-US" sz="1800" dirty="0">
                <a:solidFill>
                  <a:srgbClr val="000000"/>
                </a:solidFill>
                <a:effectLst/>
                <a:latin typeface="Calibri" panose="020F0502020204030204" pitchFamily="34" charset="0"/>
                <a:ea typeface="Calibri" panose="020F0502020204030204" pitchFamily="34" charset="0"/>
              </a:rPr>
              <a:t>continued services </a:t>
            </a:r>
            <a:r>
              <a:rPr lang="en-US" sz="1800" dirty="0">
                <a:effectLst/>
                <a:latin typeface="Calibri" panose="020F0502020204030204" pitchFamily="34" charset="0"/>
                <a:ea typeface="Calibri" panose="020F0502020204030204" pitchFamily="34" charset="0"/>
              </a:rPr>
              <a:t>of our executive management team; security breaches; competition in the biometric technology industry; market acceptance of biometric products generally and our products under development; our ability to execute and deliver on contracts in Africa; our ability to expand into Asia, Africa and other foreign markets; our ability to integrate the operations and personnel of Swivel Secure into our business; fluctuations in foreign currency exchange rates; delays in the development of products and statements of assumption underlying any of the foregoing as well as other factors set forth under the caption "Risk Factors" in our Annual Report on Form 10-K for the year ended December 31, 2022 and other filings with the Securities and Exchange Commission. Readers are cautioned not to place undue reliance on these forward-looking statements, which speak only as of the date made. Except as required by law, we undertake no obligation to disclose any revision to these forward-looking statements whether as a result of new information, future events, or otherwise.</a:t>
            </a:r>
            <a:endParaRPr lang="en-US" sz="1800" dirty="0">
              <a:effectLst/>
              <a:latin typeface="Times New Roman" panose="02020603050405020304" pitchFamily="18" charset="0"/>
              <a:ea typeface="Times New Roman" panose="02020603050405020304" pitchFamily="18" charset="0"/>
            </a:endParaRPr>
          </a:p>
          <a:p>
            <a:pPr marL="9525" lvl="0" indent="-9525" algn="just" rtl="0">
              <a:lnSpc>
                <a:spcPct val="90000"/>
              </a:lnSpc>
              <a:spcBef>
                <a:spcPts val="0"/>
              </a:spcBef>
              <a:spcAft>
                <a:spcPts val="0"/>
              </a:spcAft>
              <a:buSzPts val="1800"/>
              <a:buNone/>
            </a:pPr>
            <a:endParaRPr lang="en-US" sz="18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6"/>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t>Investment Consideration - Recap</a:t>
            </a:r>
            <a:endParaRPr dirty="0"/>
          </a:p>
        </p:txBody>
      </p:sp>
      <p:sp>
        <p:nvSpPr>
          <p:cNvPr id="439" name="Google Shape;439;p36"/>
          <p:cNvSpPr/>
          <p:nvPr/>
        </p:nvSpPr>
        <p:spPr>
          <a:xfrm>
            <a:off x="435145" y="1090014"/>
            <a:ext cx="11756855" cy="5478299"/>
          </a:xfrm>
          <a:prstGeom prst="rect">
            <a:avLst/>
          </a:prstGeom>
          <a:noFill/>
          <a:ln>
            <a:noFill/>
          </a:ln>
        </p:spPr>
        <p:txBody>
          <a:bodyPr spcFirstLastPara="1" wrap="square" lIns="91425" tIns="45700" rIns="91425" bIns="45700" anchor="t" anchorCtr="0">
            <a:noAutofit/>
          </a:bodyPr>
          <a:lstStyle/>
          <a:p>
            <a:pPr marL="285750" marR="0" lvl="0" indent="-285750" algn="l" rtl="0">
              <a:lnSpc>
                <a:spcPct val="80000"/>
              </a:lnSpc>
              <a:spcBef>
                <a:spcPts val="800"/>
              </a:spcBef>
              <a:spcAft>
                <a:spcPts val="0"/>
              </a:spcAft>
              <a:buClr>
                <a:schemeClr val="accent1"/>
              </a:buClr>
              <a:buSzPts val="1850"/>
              <a:buFont typeface="Arial"/>
              <a:buChar char="•"/>
            </a:pPr>
            <a:r>
              <a:rPr lang="en-US" sz="1850" b="1" dirty="0">
                <a:solidFill>
                  <a:schemeClr val="dk1"/>
                </a:solidFill>
                <a:latin typeface="Arial"/>
                <a:ea typeface="Arial"/>
                <a:cs typeface="Arial"/>
                <a:sym typeface="Arial"/>
              </a:rPr>
              <a:t>30% revenue </a:t>
            </a:r>
            <a:r>
              <a:rPr lang="en-US" sz="1850" b="1" dirty="0">
                <a:solidFill>
                  <a:schemeClr val="dk1"/>
                </a:solidFill>
              </a:rPr>
              <a:t>g</a:t>
            </a:r>
            <a:r>
              <a:rPr lang="en-US" sz="1850" b="1" dirty="0">
                <a:solidFill>
                  <a:schemeClr val="dk1"/>
                </a:solidFill>
                <a:latin typeface="Arial"/>
                <a:ea typeface="Arial"/>
                <a:cs typeface="Arial"/>
                <a:sym typeface="Arial"/>
              </a:rPr>
              <a:t>rowth Q3 and year-to-date </a:t>
            </a:r>
          </a:p>
          <a:p>
            <a:pPr marL="285750" lvl="1" indent="-285750">
              <a:lnSpc>
                <a:spcPct val="80000"/>
              </a:lnSpc>
              <a:spcBef>
                <a:spcPts val="800"/>
              </a:spcBef>
              <a:buClr>
                <a:schemeClr val="accent1"/>
              </a:buClr>
              <a:buSzPts val="1850"/>
              <a:buFont typeface="Arial"/>
              <a:buChar char="•"/>
            </a:pPr>
            <a:r>
              <a:rPr lang="en-US" sz="1850" dirty="0">
                <a:solidFill>
                  <a:schemeClr val="dk1"/>
                </a:solidFill>
                <a:latin typeface="Arial"/>
                <a:ea typeface="Arial"/>
                <a:cs typeface="Arial"/>
                <a:sym typeface="Arial"/>
              </a:rPr>
              <a:t>Growth driven by channel partners and inside </a:t>
            </a:r>
            <a:r>
              <a:rPr lang="en-US" sz="1850" dirty="0">
                <a:solidFill>
                  <a:schemeClr val="dk1"/>
                </a:solidFill>
              </a:rPr>
              <a:t>s</a:t>
            </a:r>
            <a:r>
              <a:rPr lang="en-US" sz="1850" dirty="0">
                <a:solidFill>
                  <a:schemeClr val="dk1"/>
                </a:solidFill>
                <a:latin typeface="Arial"/>
                <a:ea typeface="Arial"/>
                <a:cs typeface="Arial"/>
                <a:sym typeface="Arial"/>
              </a:rPr>
              <a:t>ales </a:t>
            </a:r>
            <a:r>
              <a:rPr lang="en-US" sz="1850" dirty="0">
                <a:solidFill>
                  <a:schemeClr val="dk1"/>
                </a:solidFill>
              </a:rPr>
              <a:t>t</a:t>
            </a:r>
            <a:r>
              <a:rPr lang="en-US" sz="1850" dirty="0">
                <a:solidFill>
                  <a:schemeClr val="dk1"/>
                </a:solidFill>
                <a:latin typeface="Arial"/>
                <a:ea typeface="Arial"/>
                <a:cs typeface="Arial"/>
                <a:sym typeface="Arial"/>
              </a:rPr>
              <a:t>eam focused on large opportunities</a:t>
            </a:r>
          </a:p>
          <a:p>
            <a:pPr marL="285750" lvl="1" indent="-285750">
              <a:lnSpc>
                <a:spcPct val="80000"/>
              </a:lnSpc>
              <a:spcBef>
                <a:spcPts val="800"/>
              </a:spcBef>
              <a:buClr>
                <a:schemeClr val="accent1"/>
              </a:buClr>
              <a:buSzPts val="1850"/>
              <a:buFont typeface="Arial"/>
              <a:buChar char="•"/>
            </a:pPr>
            <a:r>
              <a:rPr lang="en-US" sz="1850" b="1" dirty="0">
                <a:solidFill>
                  <a:schemeClr val="dk1"/>
                </a:solidFill>
              </a:rPr>
              <a:t>Q3 operating loss trimmed to $750k from $2.4M; 9M decreased to $2.3M from $5.0M </a:t>
            </a:r>
          </a:p>
          <a:p>
            <a:pPr marL="285750" marR="0" lvl="0" indent="-285750" algn="l" rtl="0">
              <a:lnSpc>
                <a:spcPct val="80000"/>
              </a:lnSpc>
              <a:spcBef>
                <a:spcPts val="800"/>
              </a:spcBef>
              <a:spcAft>
                <a:spcPts val="0"/>
              </a:spcAft>
              <a:buClr>
                <a:schemeClr val="accent1"/>
              </a:buClr>
              <a:buSzPts val="1850"/>
              <a:buFont typeface="Arial"/>
              <a:buChar char="•"/>
            </a:pPr>
            <a:r>
              <a:rPr lang="en-US" sz="1850" b="1" dirty="0">
                <a:solidFill>
                  <a:schemeClr val="dk1"/>
                </a:solidFill>
              </a:rPr>
              <a:t>$7M in Annual Recurring Revenue </a:t>
            </a:r>
            <a:r>
              <a:rPr lang="en-US" sz="1850" dirty="0">
                <a:solidFill>
                  <a:schemeClr val="dk1"/>
                </a:solidFill>
              </a:rPr>
              <a:t>and growing; up from $3M in 2020.   </a:t>
            </a:r>
          </a:p>
          <a:p>
            <a:pPr marL="285750" marR="0" lvl="0" indent="-285750" algn="l" rtl="0">
              <a:lnSpc>
                <a:spcPct val="80000"/>
              </a:lnSpc>
              <a:spcBef>
                <a:spcPts val="800"/>
              </a:spcBef>
              <a:spcAft>
                <a:spcPts val="0"/>
              </a:spcAft>
              <a:buClr>
                <a:schemeClr val="accent1"/>
              </a:buClr>
              <a:buSzPts val="1850"/>
              <a:buFont typeface="Arial"/>
              <a:buChar char="•"/>
            </a:pPr>
            <a:r>
              <a:rPr lang="en-US" sz="1850" b="1" dirty="0">
                <a:solidFill>
                  <a:schemeClr val="tx1"/>
                </a:solidFill>
                <a:latin typeface="Arial"/>
                <a:ea typeface="Arial"/>
                <a:cs typeface="Arial"/>
                <a:sym typeface="Arial"/>
              </a:rPr>
              <a:t>~$</a:t>
            </a:r>
            <a:r>
              <a:rPr lang="en-US" sz="1850" b="1" dirty="0">
                <a:solidFill>
                  <a:schemeClr val="tx1"/>
                </a:solidFill>
              </a:rPr>
              <a:t>4</a:t>
            </a:r>
            <a:r>
              <a:rPr lang="en-US" sz="1850" b="1" dirty="0">
                <a:solidFill>
                  <a:schemeClr val="tx1"/>
                </a:solidFill>
                <a:latin typeface="Arial"/>
                <a:ea typeface="Arial"/>
                <a:cs typeface="Arial"/>
                <a:sym typeface="Arial"/>
              </a:rPr>
              <a:t>M Market Cap</a:t>
            </a:r>
          </a:p>
          <a:p>
            <a:pPr marL="285750" marR="0" lvl="0" indent="-285750" algn="l" rtl="0">
              <a:lnSpc>
                <a:spcPct val="80000"/>
              </a:lnSpc>
              <a:spcBef>
                <a:spcPts val="800"/>
              </a:spcBef>
              <a:spcAft>
                <a:spcPts val="0"/>
              </a:spcAft>
              <a:buClr>
                <a:schemeClr val="accent1"/>
              </a:buClr>
              <a:buSzPts val="1850"/>
              <a:buFont typeface="Arial"/>
              <a:buChar char="•"/>
            </a:pPr>
            <a:r>
              <a:rPr lang="en-US" sz="1850" b="1" dirty="0">
                <a:solidFill>
                  <a:schemeClr val="tx1"/>
                </a:solidFill>
                <a:latin typeface="Arial"/>
                <a:ea typeface="Arial"/>
                <a:cs typeface="Arial"/>
                <a:sym typeface="Arial"/>
              </a:rPr>
              <a:t>Growing global </a:t>
            </a:r>
            <a:r>
              <a:rPr lang="en-US" sz="1850" b="1" dirty="0">
                <a:solidFill>
                  <a:schemeClr val="tx1"/>
                </a:solidFill>
              </a:rPr>
              <a:t>requirement</a:t>
            </a:r>
            <a:r>
              <a:rPr lang="en-US" sz="1850" b="1" dirty="0">
                <a:solidFill>
                  <a:schemeClr val="tx1"/>
                </a:solidFill>
                <a:latin typeface="Arial"/>
                <a:ea typeface="Arial"/>
                <a:cs typeface="Arial"/>
                <a:sym typeface="Arial"/>
              </a:rPr>
              <a:t> for more secure identity &amp; access </a:t>
            </a:r>
            <a:r>
              <a:rPr lang="en-US" sz="1850" b="1" dirty="0">
                <a:solidFill>
                  <a:schemeClr val="tx1"/>
                </a:solidFill>
              </a:rPr>
              <a:t>m</a:t>
            </a:r>
            <a:r>
              <a:rPr lang="en-US" sz="1850" b="1" dirty="0">
                <a:solidFill>
                  <a:schemeClr val="tx1"/>
                </a:solidFill>
                <a:latin typeface="Arial"/>
                <a:ea typeface="Arial"/>
                <a:cs typeface="Arial"/>
                <a:sym typeface="Arial"/>
              </a:rPr>
              <a:t>anagement </a:t>
            </a:r>
            <a:r>
              <a:rPr lang="en-US" sz="1850" dirty="0">
                <a:solidFill>
                  <a:schemeClr val="tx1"/>
                </a:solidFill>
              </a:rPr>
              <a:t>in </a:t>
            </a:r>
            <a:r>
              <a:rPr lang="en-US" sz="1942" dirty="0">
                <a:solidFill>
                  <a:schemeClr val="tx1"/>
                </a:solidFill>
              </a:rPr>
              <a:t>all verticals </a:t>
            </a:r>
            <a:br>
              <a:rPr lang="en-US" sz="1942" dirty="0">
                <a:solidFill>
                  <a:schemeClr val="tx1"/>
                </a:solidFill>
              </a:rPr>
            </a:br>
            <a:r>
              <a:rPr lang="en-US" sz="1942" dirty="0">
                <a:solidFill>
                  <a:schemeClr val="tx1"/>
                </a:solidFill>
              </a:rPr>
              <a:t>fueled by:</a:t>
            </a:r>
          </a:p>
          <a:p>
            <a:pPr marL="742950" marR="0" lvl="1" indent="-285750" algn="l" rtl="0">
              <a:lnSpc>
                <a:spcPct val="80000"/>
              </a:lnSpc>
              <a:spcBef>
                <a:spcPts val="800"/>
              </a:spcBef>
              <a:spcAft>
                <a:spcPts val="0"/>
              </a:spcAft>
              <a:buClr>
                <a:schemeClr val="accent1"/>
              </a:buClr>
              <a:buSzPts val="1942"/>
              <a:buFont typeface="Arial"/>
              <a:buChar char="•"/>
            </a:pPr>
            <a:r>
              <a:rPr lang="en-US" sz="1942" dirty="0">
                <a:solidFill>
                  <a:schemeClr val="tx1"/>
                </a:solidFill>
              </a:rPr>
              <a:t>Work from anywhere</a:t>
            </a:r>
            <a:endParaRPr lang="en-US" sz="1942" b="0" i="0" u="none" strike="noStrike" cap="none" dirty="0">
              <a:solidFill>
                <a:schemeClr val="tx1"/>
              </a:solidFill>
              <a:latin typeface="Arial"/>
              <a:ea typeface="Arial"/>
              <a:cs typeface="Arial"/>
              <a:sym typeface="Arial"/>
            </a:endParaRPr>
          </a:p>
          <a:p>
            <a:pPr marL="742950" marR="0" lvl="1" indent="-285750" algn="l" rtl="0">
              <a:lnSpc>
                <a:spcPct val="80000"/>
              </a:lnSpc>
              <a:spcBef>
                <a:spcPts val="800"/>
              </a:spcBef>
              <a:spcAft>
                <a:spcPts val="0"/>
              </a:spcAft>
              <a:buClr>
                <a:schemeClr val="accent1"/>
              </a:buClr>
              <a:buSzPts val="1942"/>
              <a:buFont typeface="Arial"/>
              <a:buChar char="•"/>
            </a:pPr>
            <a:r>
              <a:rPr lang="en-US" sz="1942" b="0" i="0" u="none" strike="noStrike" cap="none" dirty="0">
                <a:solidFill>
                  <a:schemeClr val="tx1"/>
                </a:solidFill>
                <a:latin typeface="Arial"/>
                <a:ea typeface="Arial"/>
                <a:cs typeface="Arial"/>
                <a:sym typeface="Arial"/>
              </a:rPr>
              <a:t>Demand for password-less and phone-less authentication</a:t>
            </a:r>
          </a:p>
          <a:p>
            <a:pPr marL="742950" lvl="1" indent="-285750">
              <a:lnSpc>
                <a:spcPct val="80000"/>
              </a:lnSpc>
              <a:spcBef>
                <a:spcPts val="800"/>
              </a:spcBef>
              <a:buClr>
                <a:schemeClr val="accent1"/>
              </a:buClr>
              <a:buSzPts val="1942"/>
              <a:buFont typeface="Arial"/>
              <a:buChar char="•"/>
            </a:pPr>
            <a:r>
              <a:rPr lang="en-US" sz="1800" dirty="0">
                <a:solidFill>
                  <a:schemeClr val="tx1"/>
                </a:solidFill>
              </a:rPr>
              <a:t>Enterprises pressed from all sides to implement enhanced cybersecurity/MFA</a:t>
            </a:r>
            <a:endParaRPr lang="en-US" sz="1942" b="0" i="0" u="none" strike="noStrike" cap="none" dirty="0">
              <a:solidFill>
                <a:schemeClr val="tx1"/>
              </a:solidFill>
              <a:latin typeface="Arial"/>
              <a:ea typeface="Arial"/>
              <a:cs typeface="Arial"/>
              <a:sym typeface="Arial"/>
            </a:endParaRPr>
          </a:p>
          <a:p>
            <a:pPr marL="285750" indent="-285750">
              <a:lnSpc>
                <a:spcPct val="80000"/>
              </a:lnSpc>
              <a:spcBef>
                <a:spcPts val="800"/>
              </a:spcBef>
              <a:buClr>
                <a:schemeClr val="accent1"/>
              </a:buClr>
              <a:buSzPts val="1850"/>
              <a:buFont typeface="Arial"/>
              <a:buChar char="•"/>
            </a:pPr>
            <a:r>
              <a:rPr lang="en-US" sz="1850" b="1" dirty="0">
                <a:solidFill>
                  <a:schemeClr val="tx1"/>
                </a:solidFill>
              </a:rPr>
              <a:t>Deep biometric leadership + broad, flexible array of authentication factors</a:t>
            </a:r>
            <a:endParaRPr sz="1850" b="1" dirty="0">
              <a:solidFill>
                <a:schemeClr val="tx1"/>
              </a:solidFill>
            </a:endParaRPr>
          </a:p>
          <a:p>
            <a:pPr marL="285750" marR="0" lvl="0" indent="-285750" algn="l" rtl="0">
              <a:lnSpc>
                <a:spcPct val="80000"/>
              </a:lnSpc>
              <a:spcBef>
                <a:spcPts val="800"/>
              </a:spcBef>
              <a:spcAft>
                <a:spcPts val="0"/>
              </a:spcAft>
              <a:buClr>
                <a:schemeClr val="accent1"/>
              </a:buClr>
              <a:buSzPts val="1942"/>
              <a:buFont typeface="Arial"/>
              <a:buChar char="•"/>
            </a:pPr>
            <a:r>
              <a:rPr lang="en-US" sz="1942" b="1" dirty="0">
                <a:solidFill>
                  <a:schemeClr val="tx1"/>
                </a:solidFill>
                <a:latin typeface="Arial"/>
                <a:ea typeface="Arial"/>
                <a:cs typeface="Arial"/>
                <a:sym typeface="Arial"/>
              </a:rPr>
              <a:t>Continued Innovation </a:t>
            </a:r>
            <a:r>
              <a:rPr lang="en-US" sz="1942" dirty="0">
                <a:solidFill>
                  <a:schemeClr val="tx1"/>
                </a:solidFill>
                <a:latin typeface="Arial"/>
                <a:ea typeface="Arial"/>
                <a:cs typeface="Arial"/>
                <a:sym typeface="Arial"/>
              </a:rPr>
              <a:t>from veteran engineering team meeting evolving needs</a:t>
            </a:r>
          </a:p>
          <a:p>
            <a:pPr marR="0" lvl="0" algn="l" rtl="0">
              <a:lnSpc>
                <a:spcPct val="80000"/>
              </a:lnSpc>
              <a:spcBef>
                <a:spcPts val="800"/>
              </a:spcBef>
              <a:spcAft>
                <a:spcPts val="0"/>
              </a:spcAft>
              <a:buClr>
                <a:schemeClr val="accent1"/>
              </a:buClr>
              <a:buSzPts val="1942"/>
            </a:pPr>
            <a:endParaRPr lang="en-US" sz="800" b="1" dirty="0">
              <a:solidFill>
                <a:schemeClr val="tx1"/>
              </a:solidFill>
            </a:endParaRPr>
          </a:p>
          <a:p>
            <a:pPr marR="0" lvl="0" algn="l" rtl="0">
              <a:lnSpc>
                <a:spcPct val="80000"/>
              </a:lnSpc>
              <a:spcBef>
                <a:spcPts val="800"/>
              </a:spcBef>
              <a:spcAft>
                <a:spcPts val="0"/>
              </a:spcAft>
              <a:buClr>
                <a:schemeClr val="accent1"/>
              </a:buClr>
              <a:buSzPts val="1942"/>
            </a:pPr>
            <a:r>
              <a:rPr lang="en-US" sz="2000" b="1" dirty="0">
                <a:solidFill>
                  <a:schemeClr val="accent1"/>
                </a:solidFill>
              </a:rPr>
              <a:t>Compelling Valuation</a:t>
            </a:r>
            <a:endParaRPr lang="en-US" sz="2000" b="1" dirty="0">
              <a:solidFill>
                <a:schemeClr val="accent1"/>
              </a:solidFill>
              <a:latin typeface="Arial"/>
              <a:ea typeface="Arial"/>
              <a:cs typeface="Arial"/>
              <a:sym typeface="Arial"/>
            </a:endParaRPr>
          </a:p>
          <a:p>
            <a:pPr marL="285750" lvl="0" indent="-285750">
              <a:lnSpc>
                <a:spcPct val="80000"/>
              </a:lnSpc>
              <a:spcBef>
                <a:spcPts val="800"/>
              </a:spcBef>
              <a:buClr>
                <a:schemeClr val="accent1"/>
              </a:buClr>
              <a:buSzPts val="1850"/>
              <a:buFont typeface="Arial"/>
              <a:buChar char="•"/>
            </a:pPr>
            <a:r>
              <a:rPr lang="en-US" sz="1850" b="1" dirty="0">
                <a:solidFill>
                  <a:schemeClr val="tx1"/>
                </a:solidFill>
              </a:rPr>
              <a:t>BKYI is trading ~ 0.5x Price/TTM Revenue vs. median 7</a:t>
            </a:r>
            <a:r>
              <a:rPr lang="en-US" sz="1850" b="1" dirty="0">
                <a:solidFill>
                  <a:schemeClr val="tx1"/>
                </a:solidFill>
                <a:latin typeface="Arial"/>
                <a:ea typeface="Arial"/>
                <a:cs typeface="Arial"/>
                <a:sym typeface="Arial"/>
              </a:rPr>
              <a:t>x for </a:t>
            </a:r>
            <a:r>
              <a:rPr lang="en-US" sz="1850" b="1" dirty="0">
                <a:solidFill>
                  <a:schemeClr val="tx1"/>
                </a:solidFill>
              </a:rPr>
              <a:t>identity comps </a:t>
            </a:r>
            <a:r>
              <a:rPr lang="en-US" sz="1850" dirty="0">
                <a:solidFill>
                  <a:schemeClr val="tx1"/>
                </a:solidFill>
                <a:latin typeface="Arial"/>
                <a:ea typeface="Arial"/>
                <a:cs typeface="Arial"/>
                <a:sym typeface="Arial"/>
              </a:rPr>
              <a:t>(OKTA, CYBR CHKP)</a:t>
            </a:r>
          </a:p>
          <a:p>
            <a:pPr marL="285750" lvl="0" indent="-285750">
              <a:lnSpc>
                <a:spcPct val="80000"/>
              </a:lnSpc>
              <a:spcBef>
                <a:spcPts val="800"/>
              </a:spcBef>
              <a:buClr>
                <a:schemeClr val="accent1"/>
              </a:buClr>
              <a:buSzPts val="1850"/>
              <a:buFont typeface="Arial"/>
              <a:buChar char="•"/>
            </a:pPr>
            <a:endParaRPr lang="en-US" sz="1850" dirty="0">
              <a:solidFill>
                <a:schemeClr val="tx1"/>
              </a:solidFill>
              <a:latin typeface="Arial"/>
              <a:ea typeface="Arial"/>
              <a:cs typeface="Arial"/>
              <a:sym typeface="Arial"/>
            </a:endParaRPr>
          </a:p>
          <a:p>
            <a:pPr marL="285750" lvl="4" indent="-285750">
              <a:spcBef>
                <a:spcPts val="800"/>
              </a:spcBef>
              <a:buClr>
                <a:schemeClr val="accent1"/>
              </a:buClr>
              <a:buSzPts val="1850"/>
              <a:buFont typeface="Arial"/>
              <a:buChar char="•"/>
            </a:pPr>
            <a:endParaRPr lang="en-US" sz="1850" dirty="0">
              <a:solidFill>
                <a:schemeClr val="dk1"/>
              </a:solidFill>
              <a:latin typeface="Arial"/>
              <a:ea typeface="Arial"/>
              <a:cs typeface="Arial"/>
              <a:sym typeface="Arial"/>
            </a:endParaRPr>
          </a:p>
          <a:p>
            <a:pPr marL="285750" marR="0" lvl="0" indent="-285750" algn="l" rtl="0">
              <a:lnSpc>
                <a:spcPct val="80000"/>
              </a:lnSpc>
              <a:spcBef>
                <a:spcPts val="800"/>
              </a:spcBef>
              <a:spcAft>
                <a:spcPts val="0"/>
              </a:spcAft>
              <a:buClr>
                <a:schemeClr val="accent1"/>
              </a:buClr>
              <a:buSzPts val="1942"/>
              <a:buFont typeface="Arial"/>
              <a:buChar char="•"/>
            </a:pPr>
            <a:endParaRPr lang="en-US" sz="1942" dirty="0">
              <a:solidFill>
                <a:schemeClr val="dk1"/>
              </a:solidFill>
              <a:latin typeface="Arial"/>
              <a:ea typeface="Arial"/>
              <a:cs typeface="Arial"/>
              <a:sym typeface="Arial"/>
            </a:endParaRPr>
          </a:p>
          <a:p>
            <a:pPr marL="285750" marR="0" lvl="0" indent="-285750" algn="l" rtl="0">
              <a:lnSpc>
                <a:spcPct val="80000"/>
              </a:lnSpc>
              <a:spcBef>
                <a:spcPts val="800"/>
              </a:spcBef>
              <a:spcAft>
                <a:spcPts val="0"/>
              </a:spcAft>
              <a:buClr>
                <a:schemeClr val="accent1"/>
              </a:buClr>
              <a:buSzPts val="1942"/>
              <a:buFont typeface="Arial"/>
              <a:buChar char="•"/>
            </a:pPr>
            <a:endParaRPr sz="1942" dirty="0">
              <a:solidFill>
                <a:schemeClr val="dk1"/>
              </a:solidFill>
              <a:latin typeface="Arial"/>
              <a:ea typeface="Arial"/>
              <a:cs typeface="Arial"/>
              <a:sym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7"/>
          <p:cNvSpPr txBox="1">
            <a:spLocks noGrp="1"/>
          </p:cNvSpPr>
          <p:nvPr>
            <p:ph type="ctrTitle"/>
          </p:nvPr>
        </p:nvSpPr>
        <p:spPr>
          <a:xfrm>
            <a:off x="765221" y="348455"/>
            <a:ext cx="10207579" cy="42440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800"/>
              <a:buFont typeface="Arial"/>
              <a:buNone/>
            </a:pPr>
            <a:r>
              <a:rPr lang="en-US" dirty="0">
                <a:latin typeface="Arial"/>
                <a:ea typeface="Arial"/>
                <a:cs typeface="Arial"/>
                <a:sym typeface="Arial"/>
              </a:rPr>
              <a:t>Thank You</a:t>
            </a:r>
            <a:br>
              <a:rPr lang="en-US" dirty="0">
                <a:latin typeface="Arial"/>
                <a:ea typeface="Arial"/>
                <a:cs typeface="Arial"/>
                <a:sym typeface="Arial"/>
              </a:rPr>
            </a:br>
            <a:br>
              <a:rPr lang="en-US" dirty="0">
                <a:latin typeface="Arial"/>
                <a:ea typeface="Arial"/>
                <a:cs typeface="Arial"/>
                <a:sym typeface="Arial"/>
              </a:rPr>
            </a:br>
            <a:r>
              <a:rPr lang="en-US" sz="2000" b="1" dirty="0">
                <a:latin typeface="Arial"/>
                <a:ea typeface="Arial"/>
                <a:cs typeface="Arial"/>
                <a:sym typeface="Arial"/>
              </a:rPr>
              <a:t>Company Contact:</a:t>
            </a:r>
            <a:br>
              <a:rPr lang="en-US" sz="2000" b="1" dirty="0">
                <a:latin typeface="Arial"/>
                <a:ea typeface="Arial"/>
                <a:cs typeface="Arial"/>
                <a:sym typeface="Arial"/>
              </a:rPr>
            </a:br>
            <a:r>
              <a:rPr lang="en-US" sz="2000" dirty="0">
                <a:latin typeface="Arial"/>
                <a:ea typeface="Arial"/>
                <a:cs typeface="Arial"/>
                <a:sym typeface="Arial"/>
              </a:rPr>
              <a:t>Michael DePasquale</a:t>
            </a:r>
            <a:br>
              <a:rPr lang="en-US" sz="2000" dirty="0">
                <a:latin typeface="Arial"/>
                <a:ea typeface="Arial"/>
                <a:cs typeface="Arial"/>
                <a:sym typeface="Arial"/>
              </a:rPr>
            </a:br>
            <a:r>
              <a:rPr lang="en-US" sz="2000" dirty="0">
                <a:latin typeface="Arial"/>
                <a:ea typeface="Arial"/>
                <a:cs typeface="Arial"/>
                <a:sym typeface="Arial"/>
              </a:rPr>
              <a:t>Chairman &amp; CEO</a:t>
            </a:r>
            <a:br>
              <a:rPr lang="en-US" sz="2000" dirty="0">
                <a:latin typeface="Arial"/>
                <a:ea typeface="Arial"/>
                <a:cs typeface="Arial"/>
                <a:sym typeface="Arial"/>
              </a:rPr>
            </a:br>
            <a:r>
              <a:rPr lang="en-US" sz="2000" dirty="0">
                <a:latin typeface="Arial"/>
                <a:ea typeface="Arial"/>
                <a:cs typeface="Arial"/>
                <a:sym typeface="Arial"/>
              </a:rPr>
              <a:t>michael.depasquale@bio-key.com</a:t>
            </a:r>
            <a:br>
              <a:rPr lang="en-US" sz="2000" dirty="0">
                <a:latin typeface="Arial"/>
                <a:ea typeface="Arial"/>
                <a:cs typeface="Arial"/>
                <a:sym typeface="Arial"/>
              </a:rPr>
            </a:br>
            <a:r>
              <a:rPr lang="en-US" sz="2000" dirty="0">
                <a:latin typeface="Arial"/>
                <a:ea typeface="Arial"/>
                <a:cs typeface="Arial"/>
                <a:sym typeface="Arial"/>
              </a:rPr>
              <a:t>732.359.1100</a:t>
            </a:r>
            <a:br>
              <a:rPr lang="en-US" sz="2000" dirty="0">
                <a:latin typeface="Arial"/>
                <a:ea typeface="Arial"/>
                <a:cs typeface="Arial"/>
                <a:sym typeface="Arial"/>
              </a:rPr>
            </a:br>
            <a:br>
              <a:rPr lang="en-US" sz="2000" dirty="0">
                <a:latin typeface="Arial"/>
                <a:ea typeface="Arial"/>
                <a:cs typeface="Arial"/>
                <a:sym typeface="Arial"/>
              </a:rPr>
            </a:br>
            <a:r>
              <a:rPr lang="en-US" sz="2000" b="1" dirty="0">
                <a:latin typeface="Arial"/>
                <a:ea typeface="Arial"/>
                <a:cs typeface="Arial"/>
                <a:sym typeface="Arial"/>
              </a:rPr>
              <a:t>Investor &amp; Media Contacts:</a:t>
            </a:r>
            <a:br>
              <a:rPr lang="en-US" sz="2000" b="1" dirty="0">
                <a:latin typeface="Arial"/>
                <a:ea typeface="Arial"/>
                <a:cs typeface="Arial"/>
                <a:sym typeface="Arial"/>
              </a:rPr>
            </a:br>
            <a:r>
              <a:rPr lang="en-US" sz="2000" dirty="0">
                <a:latin typeface="Arial"/>
                <a:ea typeface="Arial"/>
                <a:cs typeface="Arial"/>
                <a:sym typeface="Arial"/>
              </a:rPr>
              <a:t>William Jones; David Collins</a:t>
            </a:r>
            <a:br>
              <a:rPr lang="en-US" sz="2000" dirty="0">
                <a:latin typeface="Arial"/>
                <a:ea typeface="Arial"/>
                <a:cs typeface="Arial"/>
                <a:sym typeface="Arial"/>
              </a:rPr>
            </a:br>
            <a:r>
              <a:rPr lang="en-US" sz="2000" dirty="0">
                <a:latin typeface="Arial"/>
                <a:ea typeface="Arial"/>
                <a:cs typeface="Arial"/>
                <a:sym typeface="Arial"/>
              </a:rPr>
              <a:t>Catalyst IR</a:t>
            </a:r>
            <a:br>
              <a:rPr lang="en-US" sz="2000" dirty="0">
                <a:latin typeface="Arial"/>
                <a:ea typeface="Arial"/>
                <a:cs typeface="Arial"/>
                <a:sym typeface="Arial"/>
              </a:rPr>
            </a:br>
            <a:r>
              <a:rPr lang="en-US" sz="2000" dirty="0">
                <a:latin typeface="Arial"/>
                <a:ea typeface="Arial"/>
                <a:cs typeface="Arial"/>
                <a:sym typeface="Arial"/>
              </a:rPr>
              <a:t>bkyi@catalyst-ir.com</a:t>
            </a:r>
            <a:br>
              <a:rPr lang="en-US" sz="2000" dirty="0">
                <a:latin typeface="Arial"/>
                <a:ea typeface="Arial"/>
                <a:cs typeface="Arial"/>
                <a:sym typeface="Arial"/>
              </a:rPr>
            </a:br>
            <a:r>
              <a:rPr lang="en-US" sz="2000" dirty="0">
                <a:latin typeface="Arial"/>
                <a:ea typeface="Arial"/>
                <a:cs typeface="Arial"/>
                <a:sym typeface="Arial"/>
              </a:rPr>
              <a:t>212.924.9800  </a:t>
            </a:r>
            <a:endParaRPr dirty="0">
              <a:latin typeface="Arial"/>
              <a:ea typeface="Arial"/>
              <a:cs typeface="Arial"/>
              <a:sym typeface="Arial"/>
            </a:endParaRPr>
          </a:p>
        </p:txBody>
      </p:sp>
      <p:pic>
        <p:nvPicPr>
          <p:cNvPr id="445" name="Google Shape;445;p37" descr="fb-icon - PetConnect Rescue">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51839" y="5695597"/>
            <a:ext cx="430212" cy="404201"/>
          </a:xfrm>
          <a:prstGeom prst="rect">
            <a:avLst/>
          </a:prstGeom>
          <a:noFill/>
          <a:ln>
            <a:noFill/>
          </a:ln>
        </p:spPr>
      </p:pic>
      <p:pic>
        <p:nvPicPr>
          <p:cNvPr id="446" name="Google Shape;446;p37" descr="twitter Icon">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441180" y="5682591"/>
            <a:ext cx="430212" cy="430212"/>
          </a:xfrm>
          <a:prstGeom prst="rect">
            <a:avLst/>
          </a:prstGeom>
          <a:noFill/>
          <a:ln>
            <a:noFill/>
          </a:ln>
        </p:spPr>
      </p:pic>
      <p:pic>
        <p:nvPicPr>
          <p:cNvPr id="447" name="Google Shape;447;p37" descr="LinkedIn Icon | | Vector Images Icon Sign And Symbols">
            <a:hlinkClick r:id="rId7"/>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530521" y="5705673"/>
            <a:ext cx="384048" cy="384048"/>
          </a:xfrm>
          <a:prstGeom prst="roundRect">
            <a:avLst>
              <a:gd name="adj" fmla="val 16667"/>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Calibri"/>
              <a:buNone/>
            </a:pPr>
            <a:r>
              <a:rPr lang="en-US" dirty="0">
                <a:latin typeface="Calibri"/>
                <a:ea typeface="Calibri"/>
                <a:cs typeface="Calibri"/>
                <a:sym typeface="Calibri"/>
              </a:rPr>
              <a:t>BKYI at-a-Glance…</a:t>
            </a:r>
            <a:endParaRPr strike="sngStrike" dirty="0">
              <a:solidFill>
                <a:srgbClr val="FF0000"/>
              </a:solidFill>
            </a:endParaRPr>
          </a:p>
        </p:txBody>
      </p:sp>
      <p:sp>
        <p:nvSpPr>
          <p:cNvPr id="136" name="Google Shape;136;p24"/>
          <p:cNvSpPr txBox="1"/>
          <p:nvPr/>
        </p:nvSpPr>
        <p:spPr>
          <a:xfrm>
            <a:off x="2825663" y="5383636"/>
            <a:ext cx="8615488" cy="1003497"/>
          </a:xfrm>
          <a:prstGeom prst="rect">
            <a:avLst/>
          </a:prstGeom>
          <a:noFill/>
          <a:ln>
            <a:noFill/>
          </a:ln>
        </p:spPr>
        <p:txBody>
          <a:bodyPr spcFirstLastPara="1" wrap="square" lIns="91425" tIns="45700" rIns="91425" bIns="45700" anchor="t" anchorCtr="0">
            <a:noAutofit/>
          </a:bodyPr>
          <a:lstStyle/>
          <a:p>
            <a:pPr marL="285750" lvl="0" indent="-285750">
              <a:buClr>
                <a:schemeClr val="dk1"/>
              </a:buClr>
              <a:buSzPts val="1750"/>
              <a:buFont typeface="Arial" panose="020B0604020202020204" pitchFamily="34" charset="0"/>
              <a:buChar char="•"/>
            </a:pPr>
            <a:r>
              <a:rPr lang="en-US" dirty="0">
                <a:solidFill>
                  <a:schemeClr val="bg2"/>
                </a:solidFill>
                <a:latin typeface="Calibri"/>
                <a:ea typeface="Calibri"/>
                <a:cs typeface="Calibri"/>
                <a:sym typeface="Calibri"/>
              </a:rPr>
              <a:t>After 9/30, BIO-key raised $4.3M of equity capital in Q4 ($4M net of fees), $2.5M of which was used to payoff debt &amp; interest. Note that working capital does not impact the valuation multiples (calculations) above. </a:t>
            </a:r>
          </a:p>
          <a:p>
            <a:pPr marL="238125" marR="0" lvl="0" indent="-238125" algn="l" rtl="0">
              <a:lnSpc>
                <a:spcPct val="100000"/>
              </a:lnSpc>
              <a:spcBef>
                <a:spcPts val="0"/>
              </a:spcBef>
              <a:spcAft>
                <a:spcPts val="0"/>
              </a:spcAft>
              <a:buClr>
                <a:schemeClr val="dk1"/>
              </a:buClr>
              <a:buSzPts val="1750"/>
              <a:buFont typeface="Arial" panose="020B0604020202020204" pitchFamily="34" charset="0"/>
              <a:buChar char="•"/>
            </a:pPr>
            <a:r>
              <a:rPr lang="en-US" dirty="0">
                <a:solidFill>
                  <a:schemeClr val="tx1"/>
                </a:solidFill>
                <a:latin typeface="Calibri"/>
                <a:ea typeface="Calibri"/>
                <a:cs typeface="Calibri"/>
                <a:sym typeface="Calibri"/>
              </a:rPr>
              <a:t> OKTA, CYBR &amp; CHKP trade at a 5.5 to 11x Price-to-Sales range.</a:t>
            </a:r>
            <a:endParaRPr lang="en-US" strike="sngStrike" dirty="0">
              <a:solidFill>
                <a:schemeClr val="tx1"/>
              </a:solidFill>
              <a:latin typeface="Calibri"/>
              <a:ea typeface="Calibri"/>
              <a:cs typeface="Calibri"/>
              <a:sym typeface="Calibri"/>
            </a:endParaRPr>
          </a:p>
          <a:p>
            <a:pPr marL="238125" marR="0" lvl="0" indent="-238125" algn="l" rtl="0">
              <a:lnSpc>
                <a:spcPct val="100000"/>
              </a:lnSpc>
              <a:spcBef>
                <a:spcPts val="0"/>
              </a:spcBef>
              <a:spcAft>
                <a:spcPts val="0"/>
              </a:spcAft>
              <a:buClr>
                <a:schemeClr val="dk1"/>
              </a:buClr>
              <a:buSzPts val="1750"/>
              <a:buFont typeface="Arial" panose="020B0604020202020204" pitchFamily="34" charset="0"/>
              <a:buChar char="•"/>
            </a:pPr>
            <a:r>
              <a:rPr lang="en-US" dirty="0">
                <a:solidFill>
                  <a:schemeClr val="tx1"/>
                </a:solidFill>
                <a:latin typeface="Calibri"/>
                <a:ea typeface="Calibri"/>
                <a:cs typeface="Calibri"/>
                <a:sym typeface="Calibri"/>
              </a:rPr>
              <a:t> BIO-key estimates cash break-even within revenue range of $11m - $13m.</a:t>
            </a:r>
            <a:endParaRPr dirty="0">
              <a:solidFill>
                <a:schemeClr val="tx1"/>
              </a:solidFill>
            </a:endParaRPr>
          </a:p>
        </p:txBody>
      </p:sp>
      <p:graphicFrame>
        <p:nvGraphicFramePr>
          <p:cNvPr id="137" name="Google Shape;137;p24"/>
          <p:cNvGraphicFramePr/>
          <p:nvPr/>
        </p:nvGraphicFramePr>
        <p:xfrm>
          <a:off x="4010167" y="431369"/>
          <a:ext cx="6016825" cy="4815970"/>
        </p:xfrm>
        <a:graphic>
          <a:graphicData uri="http://schemas.openxmlformats.org/drawingml/2006/table">
            <a:tbl>
              <a:tblPr firstRow="1" bandRow="1">
                <a:noFill/>
                <a:tableStyleId>{EDCE0DA8-254E-48E0-8729-3AB31C4AB95A}</a:tableStyleId>
              </a:tblPr>
              <a:tblGrid>
                <a:gridCol w="3444825">
                  <a:extLst>
                    <a:ext uri="{9D8B030D-6E8A-4147-A177-3AD203B41FA5}">
                      <a16:colId xmlns:a16="http://schemas.microsoft.com/office/drawing/2014/main" val="20000"/>
                    </a:ext>
                  </a:extLst>
                </a:gridCol>
                <a:gridCol w="2572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dirty="0">
                          <a:latin typeface="Calibri"/>
                          <a:ea typeface="Calibri"/>
                          <a:cs typeface="Calibri"/>
                          <a:sym typeface="Calibri"/>
                        </a:rPr>
                        <a:t>NASDAQ</a:t>
                      </a:r>
                      <a:endParaRPr dirty="0"/>
                    </a:p>
                  </a:txBody>
                  <a:tcPr marL="91450" marR="91450" marT="45725" marB="45725"/>
                </a:tc>
                <a:tc>
                  <a:txBody>
                    <a:bodyPr/>
                    <a:lstStyle/>
                    <a:p>
                      <a:pPr marL="0" marR="0" lvl="0" indent="0" algn="l" rtl="0">
                        <a:spcBef>
                          <a:spcPts val="0"/>
                        </a:spcBef>
                        <a:spcAft>
                          <a:spcPts val="0"/>
                        </a:spcAft>
                        <a:buNone/>
                      </a:pPr>
                      <a:r>
                        <a:rPr lang="en-US" sz="1800" dirty="0">
                          <a:latin typeface="Calibri"/>
                          <a:ea typeface="Calibri"/>
                          <a:cs typeface="Calibri"/>
                          <a:sym typeface="Calibri"/>
                        </a:rPr>
                        <a:t>BKYI</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Recent</a:t>
                      </a:r>
                      <a:r>
                        <a:rPr lang="en-US" sz="1800" b="1" dirty="0">
                          <a:solidFill>
                            <a:schemeClr val="tx1"/>
                          </a:solidFill>
                          <a:latin typeface="Arial"/>
                          <a:ea typeface="Arial"/>
                          <a:cs typeface="Arial"/>
                          <a:sym typeface="Arial"/>
                        </a:rPr>
                        <a:t> </a:t>
                      </a:r>
                      <a:r>
                        <a:rPr lang="en-US" sz="1800" b="1" dirty="0">
                          <a:solidFill>
                            <a:schemeClr val="tx1"/>
                          </a:solidFill>
                          <a:latin typeface="Calibri"/>
                          <a:ea typeface="Calibri"/>
                          <a:cs typeface="Calibri"/>
                          <a:sym typeface="Calibri"/>
                        </a:rPr>
                        <a:t>Price</a:t>
                      </a:r>
                      <a:endParaRPr b="1"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$2.21              </a:t>
                      </a:r>
                      <a:endParaRPr sz="1800" b="1" dirty="0">
                        <a:solidFill>
                          <a:schemeClr val="tx1"/>
                        </a:solidFill>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dirty="0">
                          <a:solidFill>
                            <a:schemeClr val="tx1"/>
                          </a:solidFill>
                          <a:latin typeface="Calibri"/>
                          <a:ea typeface="Calibri"/>
                          <a:cs typeface="Calibri"/>
                          <a:sym typeface="Calibri"/>
                        </a:rPr>
                        <a:t>52-Week Range</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latin typeface="Calibri"/>
                          <a:ea typeface="Calibri"/>
                          <a:cs typeface="Calibri"/>
                          <a:sym typeface="Calibri"/>
                        </a:rPr>
                        <a:t>$1.74 - $16.20</a:t>
                      </a:r>
                      <a:endParaRPr dirty="0">
                        <a:solidFill>
                          <a:schemeClr val="tx1"/>
                        </a:solidFill>
                      </a:endParaRPr>
                    </a:p>
                  </a:txBody>
                  <a:tcPr marL="91450" marR="91450" marT="45725" marB="45725"/>
                </a:tc>
                <a:extLst>
                  <a:ext uri="{0D108BD9-81ED-4DB2-BD59-A6C34878D82A}">
                    <a16:rowId xmlns:a16="http://schemas.microsoft.com/office/drawing/2014/main" val="10002"/>
                  </a:ext>
                </a:extLst>
              </a:tr>
              <a:tr h="284881">
                <a:tc>
                  <a:txBody>
                    <a:bodyPr/>
                    <a:lstStyle/>
                    <a:p>
                      <a:pPr marL="0" marR="0" lvl="0" indent="0" algn="l" rtl="0">
                        <a:spcBef>
                          <a:spcPts val="0"/>
                        </a:spcBef>
                        <a:spcAft>
                          <a:spcPts val="0"/>
                        </a:spcAft>
                        <a:buNone/>
                      </a:pPr>
                      <a:r>
                        <a:rPr lang="en-US" sz="1800" dirty="0">
                          <a:solidFill>
                            <a:schemeClr val="tx1"/>
                          </a:solidFill>
                          <a:latin typeface="Calibri"/>
                          <a:ea typeface="Calibri"/>
                          <a:cs typeface="Calibri"/>
                          <a:sym typeface="Calibri"/>
                        </a:rPr>
                        <a:t>Shares/Equivalents Out.</a:t>
                      </a:r>
                      <a:endParaRPr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tx1"/>
                          </a:solidFill>
                          <a:latin typeface="Calibri"/>
                          <a:ea typeface="Calibri"/>
                          <a:cs typeface="Calibri"/>
                          <a:sym typeface="Calibri"/>
                        </a:rPr>
                        <a:t> 1.94m</a:t>
                      </a:r>
                      <a:endParaRPr dirty="0">
                        <a:solidFill>
                          <a:schemeClr val="tx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Market Cap</a:t>
                      </a:r>
                      <a:endParaRPr b="1"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US" sz="1800" b="1" dirty="0">
                          <a:solidFill>
                            <a:schemeClr val="tx1"/>
                          </a:solidFill>
                          <a:latin typeface="Calibri"/>
                          <a:ea typeface="Calibri"/>
                          <a:cs typeface="Calibri"/>
                          <a:sym typeface="Calibri"/>
                        </a:rPr>
                        <a:t>$  4.3m</a:t>
                      </a:r>
                      <a:endParaRPr b="1" dirty="0">
                        <a:solidFill>
                          <a:schemeClr val="tx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bg2"/>
                          </a:solidFill>
                          <a:latin typeface="Calibri"/>
                          <a:ea typeface="Calibri"/>
                          <a:cs typeface="Calibri"/>
                          <a:sym typeface="Calibri"/>
                        </a:rPr>
                        <a:t>Net Working Capital at 9/30 *</a:t>
                      </a:r>
                      <a:endParaRPr lang="en-US" sz="1800" dirty="0">
                        <a:solidFill>
                          <a:schemeClr val="bg2"/>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bg2"/>
                          </a:solidFill>
                          <a:latin typeface="Calibri"/>
                          <a:ea typeface="Calibri"/>
                          <a:cs typeface="Calibri"/>
                          <a:sym typeface="Calibri"/>
                        </a:rPr>
                        <a:t>$  1.8m           </a:t>
                      </a:r>
                      <a:endParaRPr sz="1800" strike="sngStrike" dirty="0">
                        <a:solidFill>
                          <a:schemeClr val="bg2"/>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endParaRPr dirty="0">
                        <a:solidFill>
                          <a:schemeClr val="bg2"/>
                        </a:solidFill>
                      </a:endParaRPr>
                    </a:p>
                  </a:txBody>
                  <a:tcPr marL="91450" marR="91450" marT="45725" marB="45725"/>
                </a:tc>
                <a:tc>
                  <a:txBody>
                    <a:bodyPr/>
                    <a:lstStyle/>
                    <a:p>
                      <a:pPr marL="0" marR="0" lvl="0" indent="0" algn="l" rtl="0">
                        <a:spcBef>
                          <a:spcPts val="0"/>
                        </a:spcBef>
                        <a:spcAft>
                          <a:spcPts val="0"/>
                        </a:spcAft>
                        <a:buNone/>
                      </a:pPr>
                      <a:endParaRPr dirty="0">
                        <a:solidFill>
                          <a:schemeClr val="bg2"/>
                        </a:solidFill>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b="1" dirty="0">
                          <a:solidFill>
                            <a:schemeClr val="bg2"/>
                          </a:solidFill>
                          <a:latin typeface="Calibri"/>
                          <a:ea typeface="Calibri"/>
                          <a:cs typeface="Calibri"/>
                          <a:sym typeface="Calibri"/>
                        </a:rPr>
                        <a:t>TTM Revenue</a:t>
                      </a:r>
                      <a:endParaRPr b="1" dirty="0">
                        <a:solidFill>
                          <a:schemeClr val="bg2"/>
                        </a:solidFill>
                      </a:endParaRPr>
                    </a:p>
                  </a:txBody>
                  <a:tcPr marL="91450" marR="91450" marT="45725" marB="45725"/>
                </a:tc>
                <a:tc>
                  <a:txBody>
                    <a:bodyPr/>
                    <a:lstStyle/>
                    <a:p>
                      <a:pPr marL="0" marR="0" lvl="0" indent="0" algn="l" rtl="0">
                        <a:spcBef>
                          <a:spcPts val="0"/>
                        </a:spcBef>
                        <a:spcAft>
                          <a:spcPts val="0"/>
                        </a:spcAft>
                        <a:buNone/>
                      </a:pPr>
                      <a:r>
                        <a:rPr lang="en-US" sz="1800" b="1" dirty="0">
                          <a:solidFill>
                            <a:schemeClr val="bg2"/>
                          </a:solidFill>
                          <a:latin typeface="Calibri"/>
                          <a:ea typeface="Calibri"/>
                          <a:cs typeface="Calibri"/>
                          <a:sym typeface="Calibri"/>
                        </a:rPr>
                        <a:t>$  8.6m</a:t>
                      </a:r>
                      <a:endParaRPr b="1" dirty="0">
                        <a:solidFill>
                          <a:schemeClr val="bg2"/>
                        </a:solidFill>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dirty="0">
                          <a:solidFill>
                            <a:schemeClr val="bg2"/>
                          </a:solidFill>
                          <a:latin typeface="Calibri"/>
                          <a:ea typeface="Calibri"/>
                          <a:cs typeface="Calibri"/>
                          <a:sym typeface="Calibri"/>
                        </a:rPr>
                        <a:t>Annual Recuring Revenue (ARR)</a:t>
                      </a:r>
                      <a:endParaRPr sz="1800" dirty="0">
                        <a:solidFill>
                          <a:schemeClr val="bg2"/>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bg2"/>
                          </a:solidFill>
                        </a:rPr>
                        <a:t>$  7.0m</a:t>
                      </a:r>
                      <a:endParaRPr sz="1800" dirty="0">
                        <a:solidFill>
                          <a:schemeClr val="bg2"/>
                        </a:solidFill>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endParaRPr dirty="0">
                        <a:solidFill>
                          <a:schemeClr val="bg2"/>
                        </a:solidFill>
                      </a:endParaRPr>
                    </a:p>
                  </a:txBody>
                  <a:tcPr marL="91450" marR="91450" marT="45725" marB="45725"/>
                </a:tc>
                <a:tc>
                  <a:txBody>
                    <a:bodyPr/>
                    <a:lstStyle/>
                    <a:p>
                      <a:pPr marL="0" marR="0" lvl="0" indent="0" algn="l" rtl="0">
                        <a:spcBef>
                          <a:spcPts val="0"/>
                        </a:spcBef>
                        <a:spcAft>
                          <a:spcPts val="0"/>
                        </a:spcAft>
                        <a:buNone/>
                      </a:pPr>
                      <a:endParaRPr sz="1400" dirty="0">
                        <a:solidFill>
                          <a:schemeClr val="bg2"/>
                        </a:solidFill>
                        <a:latin typeface="Arial"/>
                        <a:ea typeface="Arial"/>
                        <a:cs typeface="Arial"/>
                        <a:sym typeface="Arial"/>
                      </a:endParaRPr>
                    </a:p>
                  </a:txBody>
                  <a:tcPr marL="91450" marR="91450" marT="45725" marB="45725"/>
                </a:tc>
                <a:extLst>
                  <a:ext uri="{0D108BD9-81ED-4DB2-BD59-A6C34878D82A}">
                    <a16:rowId xmlns:a16="http://schemas.microsoft.com/office/drawing/2014/main" val="144527485"/>
                  </a:ext>
                </a:extLst>
              </a:tr>
              <a:tr h="370850">
                <a:tc>
                  <a:txBody>
                    <a:bodyPr/>
                    <a:lstStyle/>
                    <a:p>
                      <a:pPr marL="0" marR="0" lvl="0" indent="0" algn="l" rtl="0">
                        <a:spcBef>
                          <a:spcPts val="0"/>
                        </a:spcBef>
                        <a:spcAft>
                          <a:spcPts val="0"/>
                        </a:spcAft>
                        <a:buNone/>
                      </a:pPr>
                      <a:r>
                        <a:rPr lang="en-US" sz="1800" b="1" dirty="0">
                          <a:solidFill>
                            <a:schemeClr val="bg2"/>
                          </a:solidFill>
                          <a:latin typeface="Calibri"/>
                          <a:ea typeface="Calibri"/>
                          <a:cs typeface="Calibri"/>
                          <a:sym typeface="Calibri"/>
                        </a:rPr>
                        <a:t>Price-to-LTM Sales </a:t>
                      </a:r>
                      <a:endParaRPr b="1" dirty="0">
                        <a:solidFill>
                          <a:schemeClr val="bg2"/>
                        </a:solidFill>
                      </a:endParaRPr>
                    </a:p>
                  </a:txBody>
                  <a:tcPr marL="91450" marR="91450" marT="45725" marB="45725"/>
                </a:tc>
                <a:tc>
                  <a:txBody>
                    <a:bodyPr/>
                    <a:lstStyle/>
                    <a:p>
                      <a:pPr marL="0" marR="0" lvl="0" indent="0" algn="l" rtl="0">
                        <a:spcBef>
                          <a:spcPts val="0"/>
                        </a:spcBef>
                        <a:spcAft>
                          <a:spcPts val="0"/>
                        </a:spcAft>
                        <a:buNone/>
                      </a:pPr>
                      <a:r>
                        <a:rPr lang="en-US" sz="1800" b="1" dirty="0">
                          <a:solidFill>
                            <a:schemeClr val="bg2"/>
                          </a:solidFill>
                          <a:latin typeface="Calibri"/>
                          <a:ea typeface="Calibri"/>
                          <a:cs typeface="Calibri"/>
                          <a:sym typeface="Calibri"/>
                        </a:rPr>
                        <a:t>  0.5x            </a:t>
                      </a:r>
                      <a:endParaRPr sz="1400" b="1" dirty="0">
                        <a:solidFill>
                          <a:schemeClr val="bg2"/>
                        </a:solidFill>
                        <a:latin typeface="Arial"/>
                        <a:ea typeface="Arial"/>
                        <a:cs typeface="Arial"/>
                        <a:sym typeface="Arial"/>
                      </a:endParaRPr>
                    </a:p>
                  </a:txBody>
                  <a:tcPr marL="91450" marR="91450" marT="45725" marB="45725"/>
                </a:tc>
                <a:extLst>
                  <a:ext uri="{0D108BD9-81ED-4DB2-BD59-A6C34878D82A}">
                    <a16:rowId xmlns:a16="http://schemas.microsoft.com/office/drawing/2014/main" val="2951991579"/>
                  </a:ext>
                </a:extLst>
              </a:tr>
              <a:tr h="370850">
                <a:tc>
                  <a:txBody>
                    <a:bodyPr/>
                    <a:lstStyle/>
                    <a:p>
                      <a:pPr marL="0" marR="0" lvl="0" indent="0" algn="l" rtl="0">
                        <a:spcBef>
                          <a:spcPts val="0"/>
                        </a:spcBef>
                        <a:spcAft>
                          <a:spcPts val="0"/>
                        </a:spcAft>
                        <a:buNone/>
                      </a:pPr>
                      <a:r>
                        <a:rPr lang="en-US" sz="1800" dirty="0">
                          <a:solidFill>
                            <a:schemeClr val="bg2"/>
                          </a:solidFill>
                          <a:latin typeface="Calibri"/>
                          <a:ea typeface="Calibri"/>
                          <a:cs typeface="Calibri"/>
                          <a:sym typeface="Calibri"/>
                        </a:rPr>
                        <a:t>Price-to-ARR </a:t>
                      </a:r>
                      <a:endParaRPr dirty="0">
                        <a:solidFill>
                          <a:schemeClr val="bg2"/>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bg2"/>
                          </a:solidFill>
                          <a:latin typeface="Calibri"/>
                          <a:ea typeface="Calibri"/>
                          <a:cs typeface="Calibri"/>
                          <a:sym typeface="Calibri"/>
                        </a:rPr>
                        <a:t>  0.6x            </a:t>
                      </a:r>
                      <a:endParaRPr sz="1400" dirty="0">
                        <a:solidFill>
                          <a:schemeClr val="bg2"/>
                        </a:solidFill>
                        <a:latin typeface="Arial"/>
                        <a:ea typeface="Arial"/>
                        <a:cs typeface="Arial"/>
                        <a:sym typeface="Arial"/>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dirty="0">
                          <a:solidFill>
                            <a:schemeClr val="bg2"/>
                          </a:solidFill>
                          <a:latin typeface="Calibri"/>
                          <a:cs typeface="Calibri"/>
                          <a:sym typeface="Arial"/>
                        </a:rPr>
                        <a:t>Insider Ownership</a:t>
                      </a:r>
                      <a:endParaRPr sz="1800" b="0" i="0" u="none" strike="noStrike" cap="none" dirty="0">
                        <a:solidFill>
                          <a:schemeClr val="bg2"/>
                        </a:solidFill>
                        <a:latin typeface="Calibri"/>
                        <a:cs typeface="Calibri"/>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800" b="0" i="0" u="none" strike="noStrike" cap="none" dirty="0">
                          <a:solidFill>
                            <a:schemeClr val="bg2"/>
                          </a:solidFill>
                          <a:latin typeface="Calibri"/>
                          <a:cs typeface="Calibri"/>
                          <a:sym typeface="Arial"/>
                        </a:rPr>
                        <a:t> 130k      ~6.7%</a:t>
                      </a:r>
                      <a:endParaRPr sz="1800" b="0" i="0" u="none" strike="noStrike" cap="none" dirty="0">
                        <a:solidFill>
                          <a:schemeClr val="bg2"/>
                        </a:solidFill>
                        <a:latin typeface="Calibri"/>
                        <a:cs typeface="Calibri"/>
                        <a:sym typeface="Arial"/>
                      </a:endParaRPr>
                    </a:p>
                  </a:txBody>
                  <a:tcPr marL="91450" marR="91450" marT="45725" marB="45725"/>
                </a:tc>
                <a:extLst>
                  <a:ext uri="{0D108BD9-81ED-4DB2-BD59-A6C34878D82A}">
                    <a16:rowId xmlns:a16="http://schemas.microsoft.com/office/drawing/2014/main" val="2989148671"/>
                  </a:ext>
                </a:extLst>
              </a:tr>
            </a:tbl>
          </a:graphicData>
        </a:graphic>
      </p:graphicFrame>
      <p:pic>
        <p:nvPicPr>
          <p:cNvPr id="138" name="Google Shape;138;p24"/>
          <p:cNvPicPr preferRelativeResize="0"/>
          <p:nvPr/>
        </p:nvPicPr>
        <p:blipFill rotWithShape="1">
          <a:blip r:embed="rId3">
            <a:alphaModFix/>
          </a:blip>
          <a:srcRect/>
          <a:stretch/>
        </p:blipFill>
        <p:spPr>
          <a:xfrm>
            <a:off x="698830" y="1534403"/>
            <a:ext cx="2278383" cy="2278383"/>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6"/>
          <p:cNvSpPr txBox="1">
            <a:spLocks noGrp="1"/>
          </p:cNvSpPr>
          <p:nvPr>
            <p:ph type="title"/>
          </p:nvPr>
        </p:nvSpPr>
        <p:spPr>
          <a:xfrm>
            <a:off x="314325" y="199176"/>
            <a:ext cx="11496675" cy="8141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latin typeface="Arial"/>
                <a:ea typeface="Arial"/>
                <a:cs typeface="Arial"/>
                <a:sym typeface="Arial"/>
              </a:rPr>
              <a:t>Investment Considerations</a:t>
            </a:r>
            <a:endParaRPr dirty="0"/>
          </a:p>
        </p:txBody>
      </p:sp>
      <p:sp>
        <p:nvSpPr>
          <p:cNvPr id="439" name="Google Shape;439;p36"/>
          <p:cNvSpPr/>
          <p:nvPr/>
        </p:nvSpPr>
        <p:spPr>
          <a:xfrm>
            <a:off x="381000" y="1013358"/>
            <a:ext cx="11756855" cy="5478299"/>
          </a:xfrm>
          <a:prstGeom prst="rect">
            <a:avLst/>
          </a:prstGeom>
          <a:noFill/>
          <a:ln>
            <a:noFill/>
          </a:ln>
        </p:spPr>
        <p:txBody>
          <a:bodyPr spcFirstLastPara="1" wrap="square" lIns="91425" tIns="45700" rIns="91425" bIns="45700" anchor="t" anchorCtr="0">
            <a:noAutofit/>
          </a:bodyPr>
          <a:lstStyle/>
          <a:p>
            <a:pPr>
              <a:lnSpc>
                <a:spcPct val="80000"/>
              </a:lnSpc>
              <a:spcBef>
                <a:spcPts val="800"/>
              </a:spcBef>
              <a:buClr>
                <a:schemeClr val="accent1"/>
              </a:buClr>
              <a:buSzPts val="1850"/>
            </a:pPr>
            <a:r>
              <a:rPr lang="en-US" sz="2000" b="1" dirty="0">
                <a:solidFill>
                  <a:schemeClr val="tx1"/>
                </a:solidFill>
              </a:rPr>
              <a:t>Recurring Revenue Growth &amp; Expanding Footprint</a:t>
            </a:r>
            <a:endParaRPr lang="en-US" sz="2000" b="1" dirty="0">
              <a:solidFill>
                <a:schemeClr val="tx1"/>
              </a:solidFill>
              <a:latin typeface="Arial"/>
              <a:ea typeface="Arial"/>
              <a:cs typeface="Arial"/>
              <a:sym typeface="Arial"/>
            </a:endParaRPr>
          </a:p>
          <a:p>
            <a:pPr marL="285750" indent="-285750">
              <a:lnSpc>
                <a:spcPct val="80000"/>
              </a:lnSpc>
              <a:spcBef>
                <a:spcPts val="800"/>
              </a:spcBef>
              <a:buClr>
                <a:schemeClr val="accent1"/>
              </a:buClr>
              <a:buSzPts val="1850"/>
              <a:buFont typeface="Arial"/>
              <a:buChar char="•"/>
            </a:pPr>
            <a:r>
              <a:rPr lang="en-US" sz="2000" b="1" dirty="0">
                <a:solidFill>
                  <a:schemeClr val="tx1"/>
                </a:solidFill>
                <a:latin typeface="Arial"/>
                <a:ea typeface="Arial"/>
                <a:cs typeface="Arial"/>
                <a:sym typeface="Arial"/>
              </a:rPr>
              <a:t>Over 35M global users currently authenticate with BIO-key</a:t>
            </a:r>
            <a:endParaRPr lang="en-US" sz="1600" b="1" dirty="0">
              <a:solidFill>
                <a:schemeClr val="tx1"/>
              </a:solidFill>
              <a:latin typeface="Arial"/>
              <a:ea typeface="Arial"/>
              <a:cs typeface="Arial"/>
              <a:sym typeface="Arial"/>
            </a:endParaRPr>
          </a:p>
          <a:p>
            <a:pPr marL="285750" marR="0" lvl="0" indent="-285750" algn="l" rtl="0">
              <a:lnSpc>
                <a:spcPct val="80000"/>
              </a:lnSpc>
              <a:spcBef>
                <a:spcPts val="800"/>
              </a:spcBef>
              <a:spcAft>
                <a:spcPts val="0"/>
              </a:spcAft>
              <a:buClr>
                <a:schemeClr val="accent1"/>
              </a:buClr>
              <a:buSzPts val="1850"/>
              <a:buFont typeface="Arial"/>
              <a:buChar char="•"/>
            </a:pPr>
            <a:r>
              <a:rPr lang="en-US" sz="2000" b="1" dirty="0">
                <a:solidFill>
                  <a:schemeClr val="tx1"/>
                </a:solidFill>
                <a:latin typeface="Arial"/>
                <a:ea typeface="Arial"/>
                <a:cs typeface="Arial"/>
                <a:sym typeface="Arial"/>
              </a:rPr>
              <a:t>30% Revenue Growth in Q3 and </a:t>
            </a:r>
            <a:r>
              <a:rPr lang="en-US" sz="2000" b="1" dirty="0">
                <a:solidFill>
                  <a:schemeClr val="tx1"/>
                </a:solidFill>
              </a:rPr>
              <a:t>9M 2023 </a:t>
            </a:r>
          </a:p>
          <a:p>
            <a:pPr marL="285750" marR="0" lvl="0" indent="-285750" algn="l" rtl="0">
              <a:lnSpc>
                <a:spcPct val="80000"/>
              </a:lnSpc>
              <a:spcBef>
                <a:spcPts val="800"/>
              </a:spcBef>
              <a:spcAft>
                <a:spcPts val="0"/>
              </a:spcAft>
              <a:buClr>
                <a:schemeClr val="accent1"/>
              </a:buClr>
              <a:buSzPts val="1850"/>
              <a:buFont typeface="Arial"/>
              <a:buChar char="•"/>
            </a:pPr>
            <a:r>
              <a:rPr lang="en-US" sz="2000" b="1" dirty="0">
                <a:solidFill>
                  <a:schemeClr val="tx1"/>
                </a:solidFill>
              </a:rPr>
              <a:t>Q3 operating loss trimmed to $750k from $2.4M; 9M loss reduced to $2.3M from $5.0M </a:t>
            </a:r>
          </a:p>
          <a:p>
            <a:pPr marL="285750" marR="0" lvl="0" indent="-285750" algn="l" rtl="0">
              <a:lnSpc>
                <a:spcPct val="80000"/>
              </a:lnSpc>
              <a:spcBef>
                <a:spcPts val="800"/>
              </a:spcBef>
              <a:spcAft>
                <a:spcPts val="0"/>
              </a:spcAft>
              <a:buClr>
                <a:schemeClr val="accent1"/>
              </a:buClr>
              <a:buSzPts val="1850"/>
              <a:buFont typeface="Arial"/>
              <a:buChar char="•"/>
            </a:pPr>
            <a:r>
              <a:rPr lang="en-US" sz="2000" b="1" dirty="0">
                <a:solidFill>
                  <a:schemeClr val="tx1"/>
                </a:solidFill>
              </a:rPr>
              <a:t>Annual Recurring Revenue of $7M </a:t>
            </a:r>
            <a:r>
              <a:rPr lang="en-US" sz="2000" dirty="0">
                <a:solidFill>
                  <a:schemeClr val="tx1"/>
                </a:solidFill>
              </a:rPr>
              <a:t>and growing; up from $3M in 2020</a:t>
            </a:r>
          </a:p>
          <a:p>
            <a:pPr marL="285750" marR="0" lvl="0" indent="-285750" algn="l" rtl="0">
              <a:lnSpc>
                <a:spcPct val="80000"/>
              </a:lnSpc>
              <a:spcBef>
                <a:spcPts val="800"/>
              </a:spcBef>
              <a:spcAft>
                <a:spcPts val="0"/>
              </a:spcAft>
              <a:buClr>
                <a:schemeClr val="accent1"/>
              </a:buClr>
              <a:buSzPts val="1850"/>
              <a:buFont typeface="Arial"/>
              <a:buChar char="•"/>
            </a:pPr>
            <a:r>
              <a:rPr lang="en-US" sz="2000" dirty="0">
                <a:solidFill>
                  <a:schemeClr val="tx1"/>
                </a:solidFill>
              </a:rPr>
              <a:t>Blended gross margin over 70%</a:t>
            </a:r>
          </a:p>
          <a:p>
            <a:pPr marR="0" lvl="0" algn="l" rtl="0">
              <a:lnSpc>
                <a:spcPct val="80000"/>
              </a:lnSpc>
              <a:spcBef>
                <a:spcPts val="800"/>
              </a:spcBef>
              <a:spcAft>
                <a:spcPts val="0"/>
              </a:spcAft>
              <a:buClr>
                <a:schemeClr val="accent1"/>
              </a:buClr>
              <a:buSzPts val="1850"/>
            </a:pPr>
            <a:endParaRPr lang="en-US" sz="2000" dirty="0">
              <a:solidFill>
                <a:schemeClr val="tx1"/>
              </a:solidFill>
              <a:latin typeface="Arial"/>
              <a:ea typeface="Arial"/>
              <a:cs typeface="Arial"/>
              <a:sym typeface="Arial"/>
            </a:endParaRPr>
          </a:p>
          <a:p>
            <a:pPr marR="0" lvl="0" algn="l" rtl="0">
              <a:lnSpc>
                <a:spcPct val="80000"/>
              </a:lnSpc>
              <a:spcBef>
                <a:spcPts val="800"/>
              </a:spcBef>
              <a:spcAft>
                <a:spcPts val="0"/>
              </a:spcAft>
              <a:buClr>
                <a:schemeClr val="accent1"/>
              </a:buClr>
              <a:buSzPts val="1942"/>
            </a:pPr>
            <a:r>
              <a:rPr lang="en-US" sz="2000" b="1" dirty="0">
                <a:solidFill>
                  <a:schemeClr val="tx1"/>
                </a:solidFill>
              </a:rPr>
              <a:t>Compelling Valuation</a:t>
            </a:r>
            <a:endParaRPr lang="en-US" sz="2000" b="1" dirty="0">
              <a:solidFill>
                <a:schemeClr val="tx1"/>
              </a:solidFill>
              <a:latin typeface="Arial"/>
              <a:ea typeface="Arial"/>
              <a:cs typeface="Arial"/>
              <a:sym typeface="Arial"/>
            </a:endParaRPr>
          </a:p>
          <a:p>
            <a:pPr marL="285750" lvl="0" indent="-285750">
              <a:lnSpc>
                <a:spcPct val="80000"/>
              </a:lnSpc>
              <a:spcBef>
                <a:spcPts val="800"/>
              </a:spcBef>
              <a:buClr>
                <a:schemeClr val="accent1"/>
              </a:buClr>
              <a:buSzPts val="1850"/>
              <a:buFont typeface="Arial"/>
              <a:buChar char="•"/>
            </a:pPr>
            <a:r>
              <a:rPr lang="en-US" sz="2000" b="1" dirty="0">
                <a:solidFill>
                  <a:schemeClr val="tx1"/>
                </a:solidFill>
              </a:rPr>
              <a:t>BKYI trades at 0.5x Price/TTM Revenue vs. median 7</a:t>
            </a:r>
            <a:r>
              <a:rPr lang="en-US" sz="2000" b="1" dirty="0">
                <a:solidFill>
                  <a:schemeClr val="tx1"/>
                </a:solidFill>
                <a:latin typeface="Arial"/>
                <a:ea typeface="Arial"/>
                <a:cs typeface="Arial"/>
                <a:sym typeface="Arial"/>
              </a:rPr>
              <a:t>x for </a:t>
            </a:r>
            <a:r>
              <a:rPr lang="en-US" sz="2000" b="1" dirty="0">
                <a:solidFill>
                  <a:schemeClr val="tx1"/>
                </a:solidFill>
              </a:rPr>
              <a:t>identity comps </a:t>
            </a:r>
            <a:r>
              <a:rPr lang="en-US" sz="2000" dirty="0">
                <a:solidFill>
                  <a:schemeClr val="tx1"/>
                </a:solidFill>
                <a:latin typeface="Arial"/>
                <a:ea typeface="Arial"/>
                <a:cs typeface="Arial"/>
                <a:sym typeface="Arial"/>
              </a:rPr>
              <a:t>(OKTA, CYBR CHKP)</a:t>
            </a:r>
          </a:p>
          <a:p>
            <a:pPr>
              <a:lnSpc>
                <a:spcPct val="80000"/>
              </a:lnSpc>
              <a:spcBef>
                <a:spcPts val="800"/>
              </a:spcBef>
              <a:buClr>
                <a:schemeClr val="accent1"/>
              </a:buClr>
              <a:buSzPts val="1942"/>
            </a:pPr>
            <a:endParaRPr lang="en-US" sz="1850" dirty="0">
              <a:solidFill>
                <a:schemeClr val="dk1"/>
              </a:solidFill>
            </a:endParaRPr>
          </a:p>
          <a:p>
            <a:pPr>
              <a:lnSpc>
                <a:spcPct val="80000"/>
              </a:lnSpc>
              <a:spcBef>
                <a:spcPts val="800"/>
              </a:spcBef>
              <a:buClr>
                <a:schemeClr val="accent1"/>
              </a:buClr>
              <a:buSzPts val="1942"/>
            </a:pPr>
            <a:r>
              <a:rPr lang="en-US" sz="2000" b="1" dirty="0">
                <a:solidFill>
                  <a:schemeClr val="tx1"/>
                </a:solidFill>
              </a:rPr>
              <a:t>Expanding Market Opportunity for MFA/Cybersecurity</a:t>
            </a:r>
          </a:p>
          <a:p>
            <a:pPr marL="285750" indent="-285750">
              <a:lnSpc>
                <a:spcPct val="80000"/>
              </a:lnSpc>
              <a:spcBef>
                <a:spcPts val="800"/>
              </a:spcBef>
              <a:buClr>
                <a:schemeClr val="accent1"/>
              </a:buClr>
              <a:buSzPts val="1850"/>
              <a:buFont typeface="Arial"/>
              <a:buChar char="•"/>
            </a:pPr>
            <a:r>
              <a:rPr lang="en-US" sz="2000" dirty="0">
                <a:solidFill>
                  <a:schemeClr val="tx1"/>
                </a:solidFill>
              </a:rPr>
              <a:t>Failure of existing methods – breaches, ransomware, reliance on phones </a:t>
            </a:r>
          </a:p>
          <a:p>
            <a:pPr marL="285750" indent="-285750">
              <a:lnSpc>
                <a:spcPct val="80000"/>
              </a:lnSpc>
              <a:spcBef>
                <a:spcPts val="800"/>
              </a:spcBef>
              <a:buClr>
                <a:schemeClr val="accent1"/>
              </a:buClr>
              <a:buSzPts val="1850"/>
              <a:buFont typeface="Arial"/>
              <a:buChar char="•"/>
            </a:pPr>
            <a:r>
              <a:rPr lang="en-US" sz="2000" dirty="0">
                <a:solidFill>
                  <a:schemeClr val="tx1"/>
                </a:solidFill>
              </a:rPr>
              <a:t>Two Information security crises of 2023 involved critical infrastructure providers &amp; gov’t agencies (Iran-linked hacks of U.S. Water/wastewater providers; State Dept. emails hacked by China)</a:t>
            </a:r>
          </a:p>
          <a:p>
            <a:pPr marL="285750" indent="-285750">
              <a:lnSpc>
                <a:spcPct val="80000"/>
              </a:lnSpc>
              <a:spcBef>
                <a:spcPts val="800"/>
              </a:spcBef>
              <a:buClr>
                <a:schemeClr val="accent1"/>
              </a:buClr>
              <a:buSzPts val="1850"/>
              <a:buFont typeface="Arial"/>
              <a:buChar char="•"/>
            </a:pPr>
            <a:r>
              <a:rPr lang="en-US" sz="2000" dirty="0">
                <a:solidFill>
                  <a:schemeClr val="tx1"/>
                </a:solidFill>
              </a:rPr>
              <a:t>Enterprises pressed from all sides to implement enhanced MFA</a:t>
            </a:r>
          </a:p>
          <a:p>
            <a:pPr>
              <a:lnSpc>
                <a:spcPct val="80000"/>
              </a:lnSpc>
              <a:spcBef>
                <a:spcPts val="800"/>
              </a:spcBef>
              <a:buClr>
                <a:schemeClr val="accent1"/>
              </a:buClr>
              <a:buSzPts val="1850"/>
            </a:pPr>
            <a:endParaRPr lang="en-US" sz="2000" dirty="0">
              <a:solidFill>
                <a:schemeClr val="tx1"/>
              </a:solidFill>
            </a:endParaRPr>
          </a:p>
          <a:p>
            <a:pPr>
              <a:lnSpc>
                <a:spcPct val="80000"/>
              </a:lnSpc>
              <a:spcBef>
                <a:spcPts val="800"/>
              </a:spcBef>
              <a:buClr>
                <a:schemeClr val="accent1"/>
              </a:buClr>
              <a:buSzPts val="1850"/>
            </a:pPr>
            <a:endParaRPr lang="en-US" sz="2000" dirty="0">
              <a:solidFill>
                <a:schemeClr val="tx1"/>
              </a:solidFill>
            </a:endParaRPr>
          </a:p>
          <a:p>
            <a:pPr marR="0" lvl="0" algn="l" rtl="0">
              <a:lnSpc>
                <a:spcPct val="80000"/>
              </a:lnSpc>
              <a:spcBef>
                <a:spcPts val="800"/>
              </a:spcBef>
              <a:spcAft>
                <a:spcPts val="0"/>
              </a:spcAft>
              <a:buClr>
                <a:schemeClr val="accent1"/>
              </a:buClr>
              <a:buSzPts val="1942"/>
            </a:pPr>
            <a:endParaRPr sz="1942"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76895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DFF1-632B-45C9-A6F6-7B1B15B89075}"/>
              </a:ext>
            </a:extLst>
          </p:cNvPr>
          <p:cNvSpPr>
            <a:spLocks noGrp="1"/>
          </p:cNvSpPr>
          <p:nvPr>
            <p:ph type="title"/>
          </p:nvPr>
        </p:nvSpPr>
        <p:spPr/>
        <p:txBody>
          <a:bodyPr/>
          <a:lstStyle/>
          <a:p>
            <a:r>
              <a:rPr lang="en-US" sz="3200" b="1" dirty="0">
                <a:solidFill>
                  <a:srgbClr val="C00000"/>
                </a:solidFill>
                <a:latin typeface="Bio Sans SemiBold"/>
              </a:rPr>
              <a:t>Cybersecurity/MFA Market Opportunity</a:t>
            </a:r>
          </a:p>
        </p:txBody>
      </p:sp>
      <p:sp>
        <p:nvSpPr>
          <p:cNvPr id="3" name="Text Placeholder 2">
            <a:extLst>
              <a:ext uri="{FF2B5EF4-FFF2-40B4-BE49-F238E27FC236}">
                <a16:creationId xmlns:a16="http://schemas.microsoft.com/office/drawing/2014/main" id="{0B8FC58B-30F3-E027-EFA9-D78A75768847}"/>
              </a:ext>
            </a:extLst>
          </p:cNvPr>
          <p:cNvSpPr>
            <a:spLocks noGrp="1"/>
          </p:cNvSpPr>
          <p:nvPr>
            <p:ph type="body" idx="1"/>
          </p:nvPr>
        </p:nvSpPr>
        <p:spPr>
          <a:xfrm>
            <a:off x="314325" y="774389"/>
            <a:ext cx="11496675" cy="3171916"/>
          </a:xfrm>
        </p:spPr>
        <p:txBody>
          <a:bodyPr/>
          <a:lstStyle/>
          <a:p>
            <a:pPr lvl="1"/>
            <a:r>
              <a:rPr lang="en-US" sz="2000" b="1" dirty="0">
                <a:solidFill>
                  <a:schemeClr val="tx1"/>
                </a:solidFill>
              </a:rPr>
              <a:t>Cyber-Insurance mandates</a:t>
            </a:r>
          </a:p>
          <a:p>
            <a:pPr lvl="1"/>
            <a:r>
              <a:rPr lang="en-US" sz="2000" dirty="0">
                <a:solidFill>
                  <a:schemeClr val="tx1"/>
                </a:solidFill>
              </a:rPr>
              <a:t>Federal Trade Commission </a:t>
            </a:r>
            <a:r>
              <a:rPr lang="en-US" sz="2000" b="1" dirty="0">
                <a:solidFill>
                  <a:schemeClr val="tx1"/>
                </a:solidFill>
              </a:rPr>
              <a:t>(FTC Section 5 expansion)</a:t>
            </a:r>
          </a:p>
          <a:p>
            <a:pPr lvl="1"/>
            <a:r>
              <a:rPr lang="en-US" sz="2000" dirty="0">
                <a:solidFill>
                  <a:schemeClr val="tx1"/>
                </a:solidFill>
              </a:rPr>
              <a:t>Cybersecurity &amp; Infrastructure Security Agency </a:t>
            </a:r>
            <a:r>
              <a:rPr lang="en-US" sz="2000" b="1" dirty="0">
                <a:solidFill>
                  <a:schemeClr val="tx1"/>
                </a:solidFill>
              </a:rPr>
              <a:t>(CISA) Dec 2023 guidance to manufacturers </a:t>
            </a:r>
            <a:r>
              <a:rPr lang="en-US" sz="2000" dirty="0">
                <a:solidFill>
                  <a:schemeClr val="tx1"/>
                </a:solidFill>
              </a:rPr>
              <a:t>to eliminate use of default passwords (which are easy to exploit)</a:t>
            </a:r>
          </a:p>
          <a:p>
            <a:pPr lvl="1"/>
            <a:r>
              <a:rPr lang="en-US" sz="2000" b="1" dirty="0">
                <a:solidFill>
                  <a:schemeClr val="tx1"/>
                </a:solidFill>
              </a:rPr>
              <a:t>AWS mandates MFA </a:t>
            </a:r>
            <a:r>
              <a:rPr lang="en-US" sz="2000" dirty="0">
                <a:solidFill>
                  <a:schemeClr val="tx1"/>
                </a:solidFill>
              </a:rPr>
              <a:t>for most privileged users by mid 2024</a:t>
            </a:r>
          </a:p>
          <a:p>
            <a:pPr lvl="1"/>
            <a:r>
              <a:rPr lang="en-US" sz="2000" dirty="0">
                <a:solidFill>
                  <a:schemeClr val="tx1"/>
                </a:solidFill>
              </a:rPr>
              <a:t>Dec. 2023 </a:t>
            </a:r>
            <a:r>
              <a:rPr lang="en-US" sz="2000" b="1" dirty="0">
                <a:solidFill>
                  <a:schemeClr val="tx1"/>
                </a:solidFill>
              </a:rPr>
              <a:t>IT-ISAC</a:t>
            </a:r>
            <a:r>
              <a:rPr lang="en-US" sz="2000" dirty="0">
                <a:solidFill>
                  <a:schemeClr val="tx1"/>
                </a:solidFill>
              </a:rPr>
              <a:t> (Info </a:t>
            </a:r>
            <a:r>
              <a:rPr lang="en-US" sz="2000" dirty="0"/>
              <a:t>Sharing &amp; Analysis Ctr.) whitepaper called on SaaS and &amp; cloud companies to embrace secure by default Principles (elevate security);</a:t>
            </a:r>
          </a:p>
          <a:p>
            <a:pPr lvl="1"/>
            <a:r>
              <a:rPr lang="en-US" sz="2000" b="1" dirty="0">
                <a:solidFill>
                  <a:schemeClr val="accent1"/>
                </a:solidFill>
              </a:rPr>
              <a:t>SEC cybersecurity disclosure rules effective Dec. 2023.</a:t>
            </a:r>
          </a:p>
          <a:p>
            <a:pPr lvl="1"/>
            <a:endParaRPr lang="en-US" sz="2000" dirty="0"/>
          </a:p>
          <a:p>
            <a:pPr lvl="1"/>
            <a:endParaRPr lang="en-US" sz="2000" dirty="0"/>
          </a:p>
        </p:txBody>
      </p:sp>
      <p:pic>
        <p:nvPicPr>
          <p:cNvPr id="17" name="Picture 16">
            <a:extLst>
              <a:ext uri="{FF2B5EF4-FFF2-40B4-BE49-F238E27FC236}">
                <a16:creationId xmlns:a16="http://schemas.microsoft.com/office/drawing/2014/main" id="{36E482F8-9701-616C-243F-2466D7F2CC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504" y="3780263"/>
            <a:ext cx="4307341" cy="2584123"/>
          </a:xfrm>
          <a:prstGeom prst="rect">
            <a:avLst/>
          </a:prstGeom>
          <a:ln>
            <a:noFill/>
          </a:ln>
          <a:effectLst>
            <a:outerShdw blurRad="292100" dist="139700" dir="2700000" algn="tl" rotWithShape="0">
              <a:srgbClr val="333333">
                <a:alpha val="65000"/>
              </a:srgbClr>
            </a:outerShdw>
          </a:effectLst>
        </p:spPr>
      </p:pic>
      <p:grpSp>
        <p:nvGrpSpPr>
          <p:cNvPr id="22" name="Group 21">
            <a:extLst>
              <a:ext uri="{FF2B5EF4-FFF2-40B4-BE49-F238E27FC236}">
                <a16:creationId xmlns:a16="http://schemas.microsoft.com/office/drawing/2014/main" id="{72F0208F-D5DD-A453-B844-3635F59A38C1}"/>
              </a:ext>
            </a:extLst>
          </p:cNvPr>
          <p:cNvGrpSpPr/>
          <p:nvPr/>
        </p:nvGrpSpPr>
        <p:grpSpPr>
          <a:xfrm>
            <a:off x="5229389" y="3780263"/>
            <a:ext cx="6144855" cy="2515537"/>
            <a:chOff x="5817857" y="3277895"/>
            <a:chExt cx="6095374" cy="3120657"/>
          </a:xfrm>
        </p:grpSpPr>
        <p:pic>
          <p:nvPicPr>
            <p:cNvPr id="5" name="Picture 4">
              <a:extLst>
                <a:ext uri="{FF2B5EF4-FFF2-40B4-BE49-F238E27FC236}">
                  <a16:creationId xmlns:a16="http://schemas.microsoft.com/office/drawing/2014/main" id="{89C46BF7-20B6-D898-E114-51D80C89F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7857" y="3277895"/>
              <a:ext cx="6048764" cy="155948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075BA56E-A2BA-A155-16FD-53BF33E8AD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7857" y="5087211"/>
              <a:ext cx="6095374" cy="1311341"/>
            </a:xfrm>
            <a:prstGeom prst="rect">
              <a:avLst/>
            </a:prstGeom>
            <a:ln>
              <a:noFill/>
            </a:ln>
            <a:effectLst>
              <a:outerShdw blurRad="292100" dist="139700" dir="2700000" algn="tl" rotWithShape="0">
                <a:srgbClr val="333333">
                  <a:alpha val="65000"/>
                </a:srgbClr>
              </a:outerShdw>
            </a:effectLst>
          </p:spPr>
        </p:pic>
        <p:sp>
          <p:nvSpPr>
            <p:cNvPr id="14" name="Straight Connector 13">
              <a:extLst>
                <a:ext uri="{FF2B5EF4-FFF2-40B4-BE49-F238E27FC236}">
                  <a16:creationId xmlns:a16="http://schemas.microsoft.com/office/drawing/2014/main" id="{F82E8916-3A53-448B-9187-826A84B82FE2}"/>
                </a:ext>
              </a:extLst>
            </p:cNvPr>
            <p:cNvSpPr/>
            <p:nvPr/>
          </p:nvSpPr>
          <p:spPr>
            <a:xfrm>
              <a:off x="5884845" y="4343823"/>
              <a:ext cx="1645920" cy="0"/>
            </a:xfrm>
            <a:prstGeom prst="line">
              <a:avLst/>
            </a:prstGeom>
            <a:solidFill>
              <a:srgbClr val="FFFC00">
                <a:alpha val="5000"/>
              </a:srgbClr>
            </a:solidFill>
            <a:ln w="72000">
              <a:solidFill>
                <a:srgbClr val="FFF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FFFC00"/>
                </a:solidFill>
              </a:endParaRPr>
            </a:p>
          </p:txBody>
        </p:sp>
        <p:sp>
          <p:nvSpPr>
            <p:cNvPr id="12" name="Straight Connector 11">
              <a:extLst>
                <a:ext uri="{FF2B5EF4-FFF2-40B4-BE49-F238E27FC236}">
                  <a16:creationId xmlns:a16="http://schemas.microsoft.com/office/drawing/2014/main" id="{2B474275-0964-42FD-B2E9-2D59B6AD2034}"/>
                </a:ext>
              </a:extLst>
            </p:cNvPr>
            <p:cNvSpPr/>
            <p:nvPr/>
          </p:nvSpPr>
          <p:spPr>
            <a:xfrm>
              <a:off x="10909095" y="4116325"/>
              <a:ext cx="731520" cy="0"/>
            </a:xfrm>
            <a:prstGeom prst="line">
              <a:avLst/>
            </a:prstGeom>
            <a:solidFill>
              <a:srgbClr val="FFFC00">
                <a:alpha val="5000"/>
              </a:srgbClr>
            </a:solidFill>
            <a:ln w="72000">
              <a:solidFill>
                <a:srgbClr val="FFF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FFFC00"/>
                </a:solidFill>
              </a:endParaRPr>
            </a:p>
          </p:txBody>
        </p:sp>
        <p:sp>
          <p:nvSpPr>
            <p:cNvPr id="11" name="Straight Connector 10">
              <a:extLst>
                <a:ext uri="{FF2B5EF4-FFF2-40B4-BE49-F238E27FC236}">
                  <a16:creationId xmlns:a16="http://schemas.microsoft.com/office/drawing/2014/main" id="{CBBAFBA1-87F9-4DF7-8E4E-E5E4DBDD5753}"/>
                </a:ext>
              </a:extLst>
            </p:cNvPr>
            <p:cNvSpPr/>
            <p:nvPr/>
          </p:nvSpPr>
          <p:spPr>
            <a:xfrm>
              <a:off x="9502528" y="3478093"/>
              <a:ext cx="2011680" cy="0"/>
            </a:xfrm>
            <a:prstGeom prst="line">
              <a:avLst/>
            </a:prstGeom>
            <a:solidFill>
              <a:srgbClr val="FFFC00">
                <a:alpha val="5000"/>
              </a:srgbClr>
            </a:solidFill>
            <a:ln w="72000">
              <a:solidFill>
                <a:srgbClr val="FFF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FFFC00"/>
                </a:solidFill>
              </a:endParaRPr>
            </a:p>
          </p:txBody>
        </p:sp>
        <p:sp>
          <p:nvSpPr>
            <p:cNvPr id="10" name="Conector recto 9">
              <a:extLst>
                <a:ext uri="{FF2B5EF4-FFF2-40B4-BE49-F238E27FC236}">
                  <a16:creationId xmlns:a16="http://schemas.microsoft.com/office/drawing/2014/main" id="{C102739C-1244-4673-97DB-D1005A42E20F}"/>
                </a:ext>
              </a:extLst>
            </p:cNvPr>
            <p:cNvSpPr/>
            <p:nvPr/>
          </p:nvSpPr>
          <p:spPr>
            <a:xfrm>
              <a:off x="5884845" y="3693866"/>
              <a:ext cx="731520" cy="0"/>
            </a:xfrm>
            <a:prstGeom prst="line">
              <a:avLst/>
            </a:prstGeom>
            <a:solidFill>
              <a:srgbClr val="FFFC00">
                <a:alpha val="5000"/>
              </a:srgbClr>
            </a:solidFill>
            <a:ln w="72000">
              <a:solidFill>
                <a:srgbClr val="FFF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FFFC00"/>
                </a:solidFill>
              </a:endParaRPr>
            </a:p>
          </p:txBody>
        </p:sp>
        <p:sp>
          <p:nvSpPr>
            <p:cNvPr id="9" name="Straight Connector 8">
              <a:extLst>
                <a:ext uri="{FF2B5EF4-FFF2-40B4-BE49-F238E27FC236}">
                  <a16:creationId xmlns:a16="http://schemas.microsoft.com/office/drawing/2014/main" id="{91020CBC-3660-4045-B1ED-A1ED6C9AEC4F}"/>
                </a:ext>
              </a:extLst>
            </p:cNvPr>
            <p:cNvSpPr/>
            <p:nvPr/>
          </p:nvSpPr>
          <p:spPr>
            <a:xfrm>
              <a:off x="8451038" y="5742881"/>
              <a:ext cx="1280160" cy="0"/>
            </a:xfrm>
            <a:prstGeom prst="line">
              <a:avLst/>
            </a:prstGeom>
            <a:solidFill>
              <a:srgbClr val="FFFC00">
                <a:alpha val="5000"/>
              </a:srgbClr>
            </a:solidFill>
            <a:ln w="72000">
              <a:solidFill>
                <a:srgbClr val="FFF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dirty="0">
                <a:solidFill>
                  <a:srgbClr val="FFFC00"/>
                </a:solidFill>
              </a:endParaRPr>
            </a:p>
          </p:txBody>
        </p:sp>
      </p:grpSp>
    </p:spTree>
    <p:extLst>
      <p:ext uri="{BB962C8B-B14F-4D97-AF65-F5344CB8AC3E}">
        <p14:creationId xmlns:p14="http://schemas.microsoft.com/office/powerpoint/2010/main" val="24864818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idx="4294967295"/>
          </p:nvPr>
        </p:nvSpPr>
        <p:spPr>
          <a:xfrm>
            <a:off x="232876" y="95160"/>
            <a:ext cx="5723334" cy="814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n-US" sz="3200" b="1" i="0" u="none" strike="noStrike" cap="none" dirty="0">
                <a:solidFill>
                  <a:schemeClr val="accent1"/>
                </a:solidFill>
                <a:latin typeface="Bio Sans SemiBold"/>
                <a:sym typeface="Arial"/>
              </a:rPr>
              <a:t>BIO-key Use Cases</a:t>
            </a:r>
            <a:endParaRPr sz="4000" b="1" dirty="0">
              <a:latin typeface="Bio Sans SemiBold"/>
            </a:endParaRPr>
          </a:p>
        </p:txBody>
      </p:sp>
      <p:grpSp>
        <p:nvGrpSpPr>
          <p:cNvPr id="196" name="Google Shape;196;p30"/>
          <p:cNvGrpSpPr/>
          <p:nvPr/>
        </p:nvGrpSpPr>
        <p:grpSpPr>
          <a:xfrm>
            <a:off x="607328" y="146460"/>
            <a:ext cx="8251994" cy="6618939"/>
            <a:chOff x="651895" y="1022328"/>
            <a:chExt cx="7838962" cy="5478011"/>
          </a:xfrm>
        </p:grpSpPr>
        <p:sp>
          <p:nvSpPr>
            <p:cNvPr id="197" name="Google Shape;197;p30"/>
            <p:cNvSpPr/>
            <p:nvPr/>
          </p:nvSpPr>
          <p:spPr>
            <a:xfrm rot="5400000">
              <a:off x="5699933" y="1982275"/>
              <a:ext cx="3566310" cy="1909518"/>
            </a:xfrm>
            <a:prstGeom prst="parallelogram">
              <a:avLst>
                <a:gd name="adj" fmla="val 12838"/>
              </a:avLst>
            </a:prstGeom>
            <a:solidFill>
              <a:schemeClr val="accent4"/>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8" name="Google Shape;198;p30"/>
            <p:cNvSpPr/>
            <p:nvPr/>
          </p:nvSpPr>
          <p:spPr>
            <a:xfrm>
              <a:off x="6022068" y="1022373"/>
              <a:ext cx="2468789" cy="599545"/>
            </a:xfrm>
            <a:prstGeom prst="rect">
              <a:avLst/>
            </a:prstGeom>
            <a:solidFill>
              <a:srgbClr val="67676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9" name="Google Shape;199;p30"/>
            <p:cNvSpPr/>
            <p:nvPr/>
          </p:nvSpPr>
          <p:spPr>
            <a:xfrm>
              <a:off x="6022067" y="1022328"/>
              <a:ext cx="506262" cy="457338"/>
            </a:xfrm>
            <a:prstGeom prst="rtTriangle">
              <a:avLst/>
            </a:prstGeom>
            <a:solidFill>
              <a:srgbClr val="7C0A0D"/>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0" name="Google Shape;200;p30"/>
            <p:cNvSpPr/>
            <p:nvPr/>
          </p:nvSpPr>
          <p:spPr>
            <a:xfrm rot="5400000">
              <a:off x="3737408" y="2439569"/>
              <a:ext cx="3566312" cy="1909516"/>
            </a:xfrm>
            <a:prstGeom prst="parallelogram">
              <a:avLst>
                <a:gd name="adj" fmla="val 19679"/>
              </a:avLst>
            </a:prstGeom>
            <a:solidFill>
              <a:schemeClr val="accent3"/>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1" name="Google Shape;201;p30"/>
            <p:cNvSpPr/>
            <p:nvPr/>
          </p:nvSpPr>
          <p:spPr>
            <a:xfrm>
              <a:off x="4059541" y="1479666"/>
              <a:ext cx="2468792" cy="599545"/>
            </a:xfrm>
            <a:prstGeom prst="rect">
              <a:avLst/>
            </a:prstGeom>
            <a:solidFill>
              <a:srgbClr val="BB0F1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2" name="Google Shape;202;p30"/>
            <p:cNvSpPr/>
            <p:nvPr/>
          </p:nvSpPr>
          <p:spPr>
            <a:xfrm>
              <a:off x="4059542" y="1480105"/>
              <a:ext cx="506262" cy="457338"/>
            </a:xfrm>
            <a:prstGeom prst="rtTriangle">
              <a:avLst/>
            </a:prstGeom>
            <a:solidFill>
              <a:srgbClr val="083E9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3" name="Google Shape;203;p30"/>
            <p:cNvSpPr/>
            <p:nvPr/>
          </p:nvSpPr>
          <p:spPr>
            <a:xfrm rot="5400000">
              <a:off x="1780451" y="2902911"/>
              <a:ext cx="3566309" cy="1898381"/>
            </a:xfrm>
            <a:prstGeom prst="parallelogram">
              <a:avLst>
                <a:gd name="adj" fmla="val 21177"/>
              </a:avLst>
            </a:prstGeom>
            <a:solidFill>
              <a:schemeClr val="accent2"/>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4" name="Google Shape;204;p30"/>
            <p:cNvSpPr/>
            <p:nvPr/>
          </p:nvSpPr>
          <p:spPr>
            <a:xfrm>
              <a:off x="2108155" y="1937443"/>
              <a:ext cx="2457652" cy="599545"/>
            </a:xfrm>
            <a:prstGeom prst="rect">
              <a:avLst/>
            </a:prstGeom>
            <a:solidFill>
              <a:srgbClr val="0C5DE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5" name="Google Shape;205;p30"/>
            <p:cNvSpPr/>
            <p:nvPr/>
          </p:nvSpPr>
          <p:spPr>
            <a:xfrm>
              <a:off x="2108155" y="1942484"/>
              <a:ext cx="506262" cy="457338"/>
            </a:xfrm>
            <a:prstGeom prst="rtTriangle">
              <a:avLst/>
            </a:prstGeom>
            <a:solidFill>
              <a:srgbClr val="57171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30"/>
            <p:cNvSpPr/>
            <p:nvPr/>
          </p:nvSpPr>
          <p:spPr>
            <a:xfrm rot="5400000">
              <a:off x="-149998" y="3380433"/>
              <a:ext cx="3566309" cy="1868095"/>
            </a:xfrm>
            <a:prstGeom prst="parallelogram">
              <a:avLst>
                <a:gd name="adj" fmla="val 17230"/>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7" name="Google Shape;207;p30"/>
            <p:cNvSpPr/>
            <p:nvPr/>
          </p:nvSpPr>
          <p:spPr>
            <a:xfrm>
              <a:off x="651895" y="2399822"/>
              <a:ext cx="1962525" cy="599545"/>
            </a:xfrm>
            <a:prstGeom prst="rect">
              <a:avLst/>
            </a:prstGeom>
            <a:solidFill>
              <a:srgbClr val="82241B"/>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8" name="Google Shape;208;p30"/>
            <p:cNvSpPr/>
            <p:nvPr/>
          </p:nvSpPr>
          <p:spPr>
            <a:xfrm>
              <a:off x="871579" y="2437704"/>
              <a:ext cx="1406859" cy="555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Arial"/>
                  <a:ea typeface="Arial"/>
                  <a:cs typeface="Arial"/>
                  <a:sym typeface="Arial"/>
                </a:rPr>
                <a:t>Reducing </a:t>
              </a:r>
              <a:br>
                <a:rPr lang="en-US" sz="1600" b="1" dirty="0">
                  <a:solidFill>
                    <a:schemeClr val="lt1"/>
                  </a:solidFill>
                  <a:latin typeface="Arial"/>
                  <a:ea typeface="Arial"/>
                  <a:cs typeface="Arial"/>
                  <a:sym typeface="Arial"/>
                </a:rPr>
              </a:br>
              <a:r>
                <a:rPr lang="en-US" sz="1600" b="1" dirty="0">
                  <a:solidFill>
                    <a:schemeClr val="lt1"/>
                  </a:solidFill>
                  <a:latin typeface="Arial"/>
                  <a:ea typeface="Arial"/>
                  <a:cs typeface="Arial"/>
                  <a:sym typeface="Arial"/>
                </a:rPr>
                <a:t>Cyber Risk</a:t>
              </a:r>
              <a:endParaRPr sz="1600" dirty="0">
                <a:solidFill>
                  <a:schemeClr val="lt1"/>
                </a:solidFill>
                <a:latin typeface="Arial"/>
                <a:ea typeface="Arial"/>
                <a:cs typeface="Arial"/>
                <a:sym typeface="Arial"/>
              </a:endParaRPr>
            </a:p>
          </p:txBody>
        </p:sp>
        <p:sp>
          <p:nvSpPr>
            <p:cNvPr id="209" name="Google Shape;209;p30"/>
            <p:cNvSpPr/>
            <p:nvPr/>
          </p:nvSpPr>
          <p:spPr>
            <a:xfrm>
              <a:off x="2827978" y="2009613"/>
              <a:ext cx="1119540" cy="555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Arial"/>
                  <a:ea typeface="Arial"/>
                  <a:cs typeface="Arial"/>
                  <a:sym typeface="Arial"/>
                </a:rPr>
                <a:t>Improving </a:t>
              </a:r>
              <a:br>
                <a:rPr lang="en-US" sz="1600" b="1" dirty="0">
                  <a:solidFill>
                    <a:schemeClr val="lt1"/>
                  </a:solidFill>
                  <a:latin typeface="Arial"/>
                  <a:ea typeface="Arial"/>
                  <a:cs typeface="Arial"/>
                  <a:sym typeface="Arial"/>
                </a:rPr>
              </a:br>
              <a:r>
                <a:rPr lang="en-US" sz="1600" b="1" dirty="0">
                  <a:solidFill>
                    <a:schemeClr val="lt1"/>
                  </a:solidFill>
                  <a:latin typeface="Arial"/>
                  <a:ea typeface="Arial"/>
                  <a:cs typeface="Arial"/>
                  <a:sym typeface="Arial"/>
                </a:rPr>
                <a:t>Usability</a:t>
              </a:r>
              <a:endParaRPr sz="1600" dirty="0">
                <a:solidFill>
                  <a:schemeClr val="lt1"/>
                </a:solidFill>
                <a:latin typeface="Arial"/>
                <a:ea typeface="Arial"/>
                <a:cs typeface="Arial"/>
                <a:sym typeface="Arial"/>
              </a:endParaRPr>
            </a:p>
          </p:txBody>
        </p:sp>
        <p:sp>
          <p:nvSpPr>
            <p:cNvPr id="210" name="Google Shape;210;p30"/>
            <p:cNvSpPr/>
            <p:nvPr/>
          </p:nvSpPr>
          <p:spPr>
            <a:xfrm>
              <a:off x="4843500" y="1555292"/>
              <a:ext cx="1057106" cy="555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Arial"/>
                  <a:ea typeface="Arial"/>
                  <a:cs typeface="Arial"/>
                  <a:sym typeface="Arial"/>
                </a:rPr>
                <a:t>Reducing </a:t>
              </a:r>
              <a:br>
                <a:rPr lang="en-US" sz="1600" b="1" dirty="0">
                  <a:solidFill>
                    <a:schemeClr val="lt1"/>
                  </a:solidFill>
                  <a:latin typeface="Arial"/>
                  <a:ea typeface="Arial"/>
                  <a:cs typeface="Arial"/>
                  <a:sym typeface="Arial"/>
                </a:rPr>
              </a:br>
              <a:r>
                <a:rPr lang="en-US" sz="1600" b="1" dirty="0">
                  <a:solidFill>
                    <a:schemeClr val="lt1"/>
                  </a:solidFill>
                  <a:latin typeface="Arial"/>
                  <a:ea typeface="Arial"/>
                  <a:cs typeface="Arial"/>
                  <a:sym typeface="Arial"/>
                </a:rPr>
                <a:t>Costs</a:t>
              </a:r>
              <a:endParaRPr sz="1600" dirty="0">
                <a:solidFill>
                  <a:schemeClr val="lt1"/>
                </a:solidFill>
                <a:latin typeface="Arial"/>
                <a:ea typeface="Arial"/>
                <a:cs typeface="Arial"/>
                <a:sym typeface="Arial"/>
              </a:endParaRPr>
            </a:p>
          </p:txBody>
        </p:sp>
        <p:sp>
          <p:nvSpPr>
            <p:cNvPr id="211" name="Google Shape;211;p30"/>
            <p:cNvSpPr/>
            <p:nvPr/>
          </p:nvSpPr>
          <p:spPr>
            <a:xfrm>
              <a:off x="6766942" y="1094263"/>
              <a:ext cx="1390313" cy="5555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lt1"/>
                  </a:solidFill>
                  <a:latin typeface="Arial"/>
                  <a:ea typeface="Arial"/>
                  <a:cs typeface="Arial"/>
                  <a:sym typeface="Arial"/>
                </a:rPr>
                <a:t>Compliance </a:t>
              </a:r>
              <a:br>
                <a:rPr lang="en-US" sz="1600" b="1" dirty="0">
                  <a:solidFill>
                    <a:schemeClr val="lt1"/>
                  </a:solidFill>
                  <a:latin typeface="Arial"/>
                  <a:ea typeface="Arial"/>
                  <a:cs typeface="Arial"/>
                  <a:sym typeface="Arial"/>
                </a:rPr>
              </a:br>
              <a:r>
                <a:rPr lang="en-US" sz="1600" b="1" dirty="0">
                  <a:solidFill>
                    <a:schemeClr val="lt1"/>
                  </a:solidFill>
                  <a:latin typeface="Arial"/>
                  <a:ea typeface="Arial"/>
                  <a:cs typeface="Arial"/>
                  <a:sym typeface="Arial"/>
                </a:rPr>
                <a:t>&amp; Insurance</a:t>
              </a:r>
              <a:endParaRPr sz="1600" dirty="0">
                <a:solidFill>
                  <a:schemeClr val="lt1"/>
                </a:solidFill>
                <a:latin typeface="Arial"/>
                <a:ea typeface="Arial"/>
                <a:cs typeface="Arial"/>
                <a:sym typeface="Arial"/>
              </a:endParaRPr>
            </a:p>
          </p:txBody>
        </p:sp>
        <p:sp>
          <p:nvSpPr>
            <p:cNvPr id="212" name="Google Shape;212;p30"/>
            <p:cNvSpPr/>
            <p:nvPr/>
          </p:nvSpPr>
          <p:spPr>
            <a:xfrm>
              <a:off x="1549490" y="5745212"/>
              <a:ext cx="294654" cy="295383"/>
            </a:xfrm>
            <a:custGeom>
              <a:avLst/>
              <a:gdLst/>
              <a:ahLst/>
              <a:cxnLst/>
              <a:rect l="l" t="t" r="r" b="b"/>
              <a:pathLst>
                <a:path w="356532" h="357414" extrusionOk="0">
                  <a:moveTo>
                    <a:pt x="177826" y="0"/>
                  </a:moveTo>
                  <a:cubicBezTo>
                    <a:pt x="86043" y="3"/>
                    <a:pt x="9183" y="69526"/>
                    <a:pt x="0" y="160847"/>
                  </a:cubicBezTo>
                  <a:lnTo>
                    <a:pt x="16937" y="162528"/>
                  </a:lnTo>
                  <a:cubicBezTo>
                    <a:pt x="22450" y="107936"/>
                    <a:pt x="55249" y="59855"/>
                    <a:pt x="104067" y="34804"/>
                  </a:cubicBezTo>
                  <a:lnTo>
                    <a:pt x="160806" y="72633"/>
                  </a:lnTo>
                  <a:lnTo>
                    <a:pt x="160806" y="106714"/>
                  </a:lnTo>
                  <a:lnTo>
                    <a:pt x="114137" y="146717"/>
                  </a:lnTo>
                  <a:lnTo>
                    <a:pt x="125212" y="159639"/>
                  </a:lnTo>
                  <a:lnTo>
                    <a:pt x="174853" y="117089"/>
                  </a:lnTo>
                  <a:cubicBezTo>
                    <a:pt x="176739" y="115473"/>
                    <a:pt x="177826" y="113112"/>
                    <a:pt x="177826" y="110628"/>
                  </a:cubicBezTo>
                  <a:lnTo>
                    <a:pt x="177826" y="68079"/>
                  </a:lnTo>
                  <a:cubicBezTo>
                    <a:pt x="177826" y="65234"/>
                    <a:pt x="176403" y="62577"/>
                    <a:pt x="174037" y="60999"/>
                  </a:cubicBezTo>
                  <a:lnTo>
                    <a:pt x="122610" y="26712"/>
                  </a:lnTo>
                  <a:cubicBezTo>
                    <a:pt x="161711" y="12532"/>
                    <a:pt x="204771" y="13956"/>
                    <a:pt x="242851" y="30688"/>
                  </a:cubicBezTo>
                  <a:lnTo>
                    <a:pt x="215058" y="52925"/>
                  </a:lnTo>
                  <a:cubicBezTo>
                    <a:pt x="213039" y="54540"/>
                    <a:pt x="211865" y="56984"/>
                    <a:pt x="211865" y="59569"/>
                  </a:cubicBezTo>
                  <a:lnTo>
                    <a:pt x="211865" y="107104"/>
                  </a:lnTo>
                  <a:lnTo>
                    <a:pt x="180318" y="138650"/>
                  </a:lnTo>
                  <a:cubicBezTo>
                    <a:pt x="178722" y="140246"/>
                    <a:pt x="177826" y="142411"/>
                    <a:pt x="177826" y="144668"/>
                  </a:cubicBezTo>
                  <a:lnTo>
                    <a:pt x="177826" y="187217"/>
                  </a:lnTo>
                  <a:cubicBezTo>
                    <a:pt x="177826" y="189474"/>
                    <a:pt x="178722" y="191639"/>
                    <a:pt x="180318" y="193235"/>
                  </a:cubicBezTo>
                  <a:lnTo>
                    <a:pt x="214357" y="227274"/>
                  </a:lnTo>
                  <a:cubicBezTo>
                    <a:pt x="215953" y="228870"/>
                    <a:pt x="218118" y="229767"/>
                    <a:pt x="220375" y="229767"/>
                  </a:cubicBezTo>
                  <a:lnTo>
                    <a:pt x="254414" y="229767"/>
                  </a:lnTo>
                  <a:lnTo>
                    <a:pt x="254414" y="255296"/>
                  </a:lnTo>
                  <a:cubicBezTo>
                    <a:pt x="254414" y="258959"/>
                    <a:pt x="256758" y="262212"/>
                    <a:pt x="260233" y="263370"/>
                  </a:cubicBezTo>
                  <a:lnTo>
                    <a:pt x="305096" y="278324"/>
                  </a:lnTo>
                  <a:cubicBezTo>
                    <a:pt x="291499" y="295660"/>
                    <a:pt x="274528" y="310056"/>
                    <a:pt x="255207" y="320641"/>
                  </a:cubicBezTo>
                  <a:lnTo>
                    <a:pt x="200863" y="266298"/>
                  </a:lnTo>
                  <a:cubicBezTo>
                    <a:pt x="197994" y="263431"/>
                    <a:pt x="193501" y="262986"/>
                    <a:pt x="190124" y="265236"/>
                  </a:cubicBezTo>
                  <a:lnTo>
                    <a:pt x="166739" y="280826"/>
                  </a:lnTo>
                  <a:lnTo>
                    <a:pt x="152296" y="280826"/>
                  </a:lnTo>
                  <a:lnTo>
                    <a:pt x="152296" y="297846"/>
                  </a:lnTo>
                  <a:lnTo>
                    <a:pt x="169316" y="297846"/>
                  </a:lnTo>
                  <a:cubicBezTo>
                    <a:pt x="170995" y="297846"/>
                    <a:pt x="172638" y="297348"/>
                    <a:pt x="174037" y="296416"/>
                  </a:cubicBezTo>
                  <a:lnTo>
                    <a:pt x="193760" y="283266"/>
                  </a:lnTo>
                  <a:lnTo>
                    <a:pt x="238900" y="328406"/>
                  </a:lnTo>
                  <a:cubicBezTo>
                    <a:pt x="219516" y="336342"/>
                    <a:pt x="198770" y="340414"/>
                    <a:pt x="177826" y="340395"/>
                  </a:cubicBezTo>
                  <a:cubicBezTo>
                    <a:pt x="169704" y="340396"/>
                    <a:pt x="161594" y="339792"/>
                    <a:pt x="153562" y="338588"/>
                  </a:cubicBezTo>
                  <a:lnTo>
                    <a:pt x="151030" y="355418"/>
                  </a:lnTo>
                  <a:cubicBezTo>
                    <a:pt x="159900" y="356748"/>
                    <a:pt x="168856" y="357415"/>
                    <a:pt x="177826" y="357415"/>
                  </a:cubicBezTo>
                  <a:cubicBezTo>
                    <a:pt x="276366" y="357415"/>
                    <a:pt x="356533" y="277247"/>
                    <a:pt x="356533" y="178707"/>
                  </a:cubicBezTo>
                  <a:cubicBezTo>
                    <a:pt x="356533" y="80168"/>
                    <a:pt x="276366" y="0"/>
                    <a:pt x="177826" y="0"/>
                  </a:cubicBezTo>
                  <a:close/>
                  <a:moveTo>
                    <a:pt x="271434" y="249163"/>
                  </a:moveTo>
                  <a:lnTo>
                    <a:pt x="271434" y="221257"/>
                  </a:lnTo>
                  <a:cubicBezTo>
                    <a:pt x="271434" y="216557"/>
                    <a:pt x="267624" y="212747"/>
                    <a:pt x="262924" y="212747"/>
                  </a:cubicBezTo>
                  <a:lnTo>
                    <a:pt x="223899" y="212747"/>
                  </a:lnTo>
                  <a:lnTo>
                    <a:pt x="194845" y="183693"/>
                  </a:lnTo>
                  <a:lnTo>
                    <a:pt x="194845" y="148193"/>
                  </a:lnTo>
                  <a:lnTo>
                    <a:pt x="226392" y="116646"/>
                  </a:lnTo>
                  <a:cubicBezTo>
                    <a:pt x="227988" y="115050"/>
                    <a:pt x="228885" y="112886"/>
                    <a:pt x="228885" y="110628"/>
                  </a:cubicBezTo>
                  <a:lnTo>
                    <a:pt x="228885" y="63659"/>
                  </a:lnTo>
                  <a:lnTo>
                    <a:pt x="259461" y="39193"/>
                  </a:lnTo>
                  <a:cubicBezTo>
                    <a:pt x="336486" y="84184"/>
                    <a:pt x="362456" y="183097"/>
                    <a:pt x="317465" y="260122"/>
                  </a:cubicBezTo>
                  <a:cubicBezTo>
                    <a:pt x="316748" y="261349"/>
                    <a:pt x="316015" y="262566"/>
                    <a:pt x="315267" y="2637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13" name="Google Shape;213;p30"/>
            <p:cNvGrpSpPr/>
            <p:nvPr/>
          </p:nvGrpSpPr>
          <p:grpSpPr>
            <a:xfrm>
              <a:off x="3338626" y="5251790"/>
              <a:ext cx="436043" cy="436043"/>
              <a:chOff x="5254728" y="2872153"/>
              <a:chExt cx="436043" cy="436043"/>
            </a:xfrm>
          </p:grpSpPr>
          <p:sp>
            <p:nvSpPr>
              <p:cNvPr id="214" name="Google Shape;214;p30"/>
              <p:cNvSpPr/>
              <p:nvPr/>
            </p:nvSpPr>
            <p:spPr>
              <a:xfrm>
                <a:off x="5507915" y="2872153"/>
                <a:ext cx="140659" cy="112527"/>
              </a:xfrm>
              <a:custGeom>
                <a:avLst/>
                <a:gdLst/>
                <a:ahLst/>
                <a:cxnLst/>
                <a:rect l="l" t="t" r="r" b="b"/>
                <a:pathLst>
                  <a:path w="140659" h="112527" extrusionOk="0">
                    <a:moveTo>
                      <a:pt x="42198" y="105494"/>
                    </a:moveTo>
                    <a:cubicBezTo>
                      <a:pt x="42198" y="97737"/>
                      <a:pt x="48506" y="91428"/>
                      <a:pt x="56264" y="91428"/>
                    </a:cubicBezTo>
                    <a:cubicBezTo>
                      <a:pt x="64021" y="91428"/>
                      <a:pt x="70330" y="97737"/>
                      <a:pt x="70330" y="105494"/>
                    </a:cubicBezTo>
                    <a:lnTo>
                      <a:pt x="70330" y="112527"/>
                    </a:lnTo>
                    <a:lnTo>
                      <a:pt x="112527" y="112527"/>
                    </a:lnTo>
                    <a:lnTo>
                      <a:pt x="112527" y="84395"/>
                    </a:lnTo>
                    <a:cubicBezTo>
                      <a:pt x="128042" y="84395"/>
                      <a:pt x="140659" y="71778"/>
                      <a:pt x="140659" y="56264"/>
                    </a:cubicBezTo>
                    <a:cubicBezTo>
                      <a:pt x="140659" y="40749"/>
                      <a:pt x="128042" y="28132"/>
                      <a:pt x="112527" y="28132"/>
                    </a:cubicBezTo>
                    <a:lnTo>
                      <a:pt x="112527" y="0"/>
                    </a:lnTo>
                    <a:lnTo>
                      <a:pt x="28132" y="0"/>
                    </a:lnTo>
                    <a:cubicBezTo>
                      <a:pt x="12617" y="0"/>
                      <a:pt x="0" y="12617"/>
                      <a:pt x="0" y="28132"/>
                    </a:cubicBezTo>
                    <a:lnTo>
                      <a:pt x="0" y="112527"/>
                    </a:lnTo>
                    <a:lnTo>
                      <a:pt x="42198" y="112527"/>
                    </a:lnTo>
                    <a:close/>
                    <a:moveTo>
                      <a:pt x="29025" y="98461"/>
                    </a:moveTo>
                    <a:lnTo>
                      <a:pt x="14066" y="98461"/>
                    </a:lnTo>
                    <a:lnTo>
                      <a:pt x="14066" y="28132"/>
                    </a:lnTo>
                    <a:cubicBezTo>
                      <a:pt x="14066" y="20374"/>
                      <a:pt x="20374" y="14066"/>
                      <a:pt x="28132" y="14066"/>
                    </a:cubicBezTo>
                    <a:lnTo>
                      <a:pt x="98461" y="14066"/>
                    </a:lnTo>
                    <a:lnTo>
                      <a:pt x="98461" y="42198"/>
                    </a:lnTo>
                    <a:lnTo>
                      <a:pt x="112527" y="42198"/>
                    </a:lnTo>
                    <a:cubicBezTo>
                      <a:pt x="120285" y="42198"/>
                      <a:pt x="126593" y="48506"/>
                      <a:pt x="126593" y="56264"/>
                    </a:cubicBezTo>
                    <a:cubicBezTo>
                      <a:pt x="126593" y="64021"/>
                      <a:pt x="120285" y="70330"/>
                      <a:pt x="112527" y="70330"/>
                    </a:cubicBezTo>
                    <a:lnTo>
                      <a:pt x="98461" y="70330"/>
                    </a:lnTo>
                    <a:lnTo>
                      <a:pt x="98461" y="98461"/>
                    </a:lnTo>
                    <a:lnTo>
                      <a:pt x="83502" y="98461"/>
                    </a:lnTo>
                    <a:cubicBezTo>
                      <a:pt x="80380" y="86337"/>
                      <a:pt x="69345" y="77362"/>
                      <a:pt x="56264" y="77362"/>
                    </a:cubicBezTo>
                    <a:cubicBezTo>
                      <a:pt x="43182" y="77362"/>
                      <a:pt x="32148" y="86337"/>
                      <a:pt x="29025" y="984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5" name="Google Shape;215;p30"/>
              <p:cNvSpPr/>
              <p:nvPr/>
            </p:nvSpPr>
            <p:spPr>
              <a:xfrm>
                <a:off x="5599343" y="3026878"/>
                <a:ext cx="42197" cy="56263"/>
              </a:xfrm>
              <a:custGeom>
                <a:avLst/>
                <a:gdLst/>
                <a:ahLst/>
                <a:cxnLst/>
                <a:rect l="l" t="t" r="r" b="b"/>
                <a:pathLst>
                  <a:path w="42197" h="56263" extrusionOk="0">
                    <a:moveTo>
                      <a:pt x="21099" y="0"/>
                    </a:moveTo>
                    <a:cubicBezTo>
                      <a:pt x="9466" y="0"/>
                      <a:pt x="0" y="9466"/>
                      <a:pt x="0" y="21099"/>
                    </a:cubicBezTo>
                    <a:lnTo>
                      <a:pt x="0" y="28132"/>
                    </a:lnTo>
                    <a:lnTo>
                      <a:pt x="14066" y="28132"/>
                    </a:lnTo>
                    <a:lnTo>
                      <a:pt x="14066" y="21099"/>
                    </a:lnTo>
                    <a:cubicBezTo>
                      <a:pt x="14066" y="17217"/>
                      <a:pt x="17217" y="14066"/>
                      <a:pt x="21099" y="14066"/>
                    </a:cubicBezTo>
                    <a:cubicBezTo>
                      <a:pt x="24981" y="14066"/>
                      <a:pt x="28132" y="17217"/>
                      <a:pt x="28132" y="21099"/>
                    </a:cubicBezTo>
                    <a:lnTo>
                      <a:pt x="28132" y="22309"/>
                    </a:lnTo>
                    <a:cubicBezTo>
                      <a:pt x="28132" y="24158"/>
                      <a:pt x="27386" y="25973"/>
                      <a:pt x="26071" y="27281"/>
                    </a:cubicBezTo>
                    <a:lnTo>
                      <a:pt x="20248" y="33104"/>
                    </a:lnTo>
                    <a:cubicBezTo>
                      <a:pt x="16260" y="37085"/>
                      <a:pt x="14066" y="42388"/>
                      <a:pt x="14066" y="48021"/>
                    </a:cubicBezTo>
                    <a:lnTo>
                      <a:pt x="14066" y="56264"/>
                    </a:lnTo>
                    <a:lnTo>
                      <a:pt x="28132" y="56264"/>
                    </a:lnTo>
                    <a:lnTo>
                      <a:pt x="28132" y="48021"/>
                    </a:lnTo>
                    <a:cubicBezTo>
                      <a:pt x="28132" y="46171"/>
                      <a:pt x="28877" y="44357"/>
                      <a:pt x="30192" y="43049"/>
                    </a:cubicBezTo>
                    <a:lnTo>
                      <a:pt x="36016" y="37225"/>
                    </a:lnTo>
                    <a:cubicBezTo>
                      <a:pt x="40003" y="33245"/>
                      <a:pt x="42198" y="27942"/>
                      <a:pt x="42198" y="22309"/>
                    </a:cubicBezTo>
                    <a:lnTo>
                      <a:pt x="42198" y="21099"/>
                    </a:lnTo>
                    <a:cubicBezTo>
                      <a:pt x="42198" y="9466"/>
                      <a:pt x="32731" y="0"/>
                      <a:pt x="2109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6" name="Google Shape;216;p30"/>
              <p:cNvSpPr/>
              <p:nvPr/>
            </p:nvSpPr>
            <p:spPr>
              <a:xfrm>
                <a:off x="5613409" y="3097208"/>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7" name="Google Shape;217;p30"/>
              <p:cNvSpPr/>
              <p:nvPr/>
            </p:nvSpPr>
            <p:spPr>
              <a:xfrm>
                <a:off x="5550112" y="2998747"/>
                <a:ext cx="140659" cy="169740"/>
              </a:xfrm>
              <a:custGeom>
                <a:avLst/>
                <a:gdLst/>
                <a:ahLst/>
                <a:cxnLst/>
                <a:rect l="l" t="t" r="r" b="b"/>
                <a:pathLst>
                  <a:path w="140659" h="169740" extrusionOk="0">
                    <a:moveTo>
                      <a:pt x="70330" y="0"/>
                    </a:moveTo>
                    <a:cubicBezTo>
                      <a:pt x="31550" y="0"/>
                      <a:pt x="0" y="31550"/>
                      <a:pt x="0" y="70330"/>
                    </a:cubicBezTo>
                    <a:cubicBezTo>
                      <a:pt x="0" y="98342"/>
                      <a:pt x="16760" y="123618"/>
                      <a:pt x="42198" y="134723"/>
                    </a:cubicBezTo>
                    <a:lnTo>
                      <a:pt x="42198" y="169740"/>
                    </a:lnTo>
                    <a:lnTo>
                      <a:pt x="77630" y="140216"/>
                    </a:lnTo>
                    <a:cubicBezTo>
                      <a:pt x="113160" y="136524"/>
                      <a:pt x="140659" y="106268"/>
                      <a:pt x="140659" y="70330"/>
                    </a:cubicBezTo>
                    <a:cubicBezTo>
                      <a:pt x="140659" y="31550"/>
                      <a:pt x="109109" y="0"/>
                      <a:pt x="70330" y="0"/>
                    </a:cubicBezTo>
                    <a:close/>
                    <a:moveTo>
                      <a:pt x="74324" y="126389"/>
                    </a:moveTo>
                    <a:lnTo>
                      <a:pt x="72060" y="126544"/>
                    </a:lnTo>
                    <a:lnTo>
                      <a:pt x="56264" y="139710"/>
                    </a:lnTo>
                    <a:lnTo>
                      <a:pt x="56264" y="124976"/>
                    </a:lnTo>
                    <a:lnTo>
                      <a:pt x="51580" y="123323"/>
                    </a:lnTo>
                    <a:cubicBezTo>
                      <a:pt x="29145" y="115369"/>
                      <a:pt x="14066" y="94080"/>
                      <a:pt x="14066" y="70330"/>
                    </a:cubicBezTo>
                    <a:cubicBezTo>
                      <a:pt x="14066" y="39307"/>
                      <a:pt x="39307" y="14066"/>
                      <a:pt x="70330" y="14066"/>
                    </a:cubicBezTo>
                    <a:cubicBezTo>
                      <a:pt x="101352" y="14066"/>
                      <a:pt x="126593" y="39307"/>
                      <a:pt x="126593" y="70330"/>
                    </a:cubicBezTo>
                    <a:cubicBezTo>
                      <a:pt x="126593" y="99699"/>
                      <a:pt x="103631" y="124322"/>
                      <a:pt x="74324" y="1263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8" name="Google Shape;218;p30"/>
              <p:cNvSpPr/>
              <p:nvPr/>
            </p:nvSpPr>
            <p:spPr>
              <a:xfrm>
                <a:off x="5557145" y="3273032"/>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9" name="Google Shape;219;p30"/>
              <p:cNvSpPr/>
              <p:nvPr/>
            </p:nvSpPr>
            <p:spPr>
              <a:xfrm>
                <a:off x="5585277" y="3273032"/>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0" name="Google Shape;220;p30"/>
              <p:cNvSpPr/>
              <p:nvPr/>
            </p:nvSpPr>
            <p:spPr>
              <a:xfrm>
                <a:off x="5451651" y="3223801"/>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1" name="Google Shape;221;p30"/>
              <p:cNvSpPr/>
              <p:nvPr/>
            </p:nvSpPr>
            <p:spPr>
              <a:xfrm>
                <a:off x="5451651" y="3251933"/>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2" name="Google Shape;222;p30"/>
              <p:cNvSpPr/>
              <p:nvPr/>
            </p:nvSpPr>
            <p:spPr>
              <a:xfrm>
                <a:off x="5536047" y="2900285"/>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3" name="Google Shape;223;p30"/>
              <p:cNvSpPr/>
              <p:nvPr/>
            </p:nvSpPr>
            <p:spPr>
              <a:xfrm>
                <a:off x="5564178" y="2900285"/>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4" name="Google Shape;224;p30"/>
              <p:cNvSpPr/>
              <p:nvPr/>
            </p:nvSpPr>
            <p:spPr>
              <a:xfrm>
                <a:off x="5458684" y="3125340"/>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5" name="Google Shape;225;p30"/>
              <p:cNvSpPr/>
              <p:nvPr/>
            </p:nvSpPr>
            <p:spPr>
              <a:xfrm>
                <a:off x="5486816" y="3125340"/>
                <a:ext cx="14065" cy="14065"/>
              </a:xfrm>
              <a:custGeom>
                <a:avLst/>
                <a:gdLst/>
                <a:ahLst/>
                <a:cxnLst/>
                <a:rect l="l" t="t" r="r" b="b"/>
                <a:pathLst>
                  <a:path w="14065" h="14065" extrusionOk="0">
                    <a:moveTo>
                      <a:pt x="0" y="0"/>
                    </a:moveTo>
                    <a:lnTo>
                      <a:pt x="14066" y="0"/>
                    </a:lnTo>
                    <a:lnTo>
                      <a:pt x="14066" y="14066"/>
                    </a:lnTo>
                    <a:lnTo>
                      <a:pt x="0" y="1406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6" name="Google Shape;226;p30"/>
              <p:cNvSpPr/>
              <p:nvPr/>
            </p:nvSpPr>
            <p:spPr>
              <a:xfrm>
                <a:off x="5254728" y="2872153"/>
                <a:ext cx="225054" cy="436043"/>
              </a:xfrm>
              <a:custGeom>
                <a:avLst/>
                <a:gdLst/>
                <a:ahLst/>
                <a:cxnLst/>
                <a:rect l="l" t="t" r="r" b="b"/>
                <a:pathLst>
                  <a:path w="225054" h="436043" extrusionOk="0">
                    <a:moveTo>
                      <a:pt x="225055" y="108167"/>
                    </a:moveTo>
                    <a:lnTo>
                      <a:pt x="225055" y="24615"/>
                    </a:lnTo>
                    <a:cubicBezTo>
                      <a:pt x="225055" y="11042"/>
                      <a:pt x="214013" y="0"/>
                      <a:pt x="200439" y="0"/>
                    </a:cubicBezTo>
                    <a:cubicBezTo>
                      <a:pt x="186866" y="0"/>
                      <a:pt x="175824" y="11042"/>
                      <a:pt x="175824" y="24615"/>
                    </a:cubicBezTo>
                    <a:lnTo>
                      <a:pt x="175824" y="92040"/>
                    </a:lnTo>
                    <a:lnTo>
                      <a:pt x="135398" y="95733"/>
                    </a:lnTo>
                    <a:cubicBezTo>
                      <a:pt x="143029" y="87061"/>
                      <a:pt x="147692" y="75724"/>
                      <a:pt x="147692" y="63297"/>
                    </a:cubicBezTo>
                    <a:cubicBezTo>
                      <a:pt x="147692" y="36156"/>
                      <a:pt x="125602" y="14066"/>
                      <a:pt x="98461" y="14066"/>
                    </a:cubicBezTo>
                    <a:cubicBezTo>
                      <a:pt x="71321" y="14066"/>
                      <a:pt x="49231" y="36156"/>
                      <a:pt x="49231" y="63297"/>
                    </a:cubicBezTo>
                    <a:cubicBezTo>
                      <a:pt x="49231" y="77623"/>
                      <a:pt x="55427" y="90507"/>
                      <a:pt x="65231" y="99509"/>
                    </a:cubicBezTo>
                    <a:cubicBezTo>
                      <a:pt x="28329" y="105361"/>
                      <a:pt x="0" y="137304"/>
                      <a:pt x="0" y="175824"/>
                    </a:cubicBezTo>
                    <a:lnTo>
                      <a:pt x="0" y="196923"/>
                    </a:lnTo>
                    <a:cubicBezTo>
                      <a:pt x="0" y="216313"/>
                      <a:pt x="15775" y="232087"/>
                      <a:pt x="35165" y="232087"/>
                    </a:cubicBezTo>
                    <a:lnTo>
                      <a:pt x="42198" y="232087"/>
                    </a:lnTo>
                    <a:lnTo>
                      <a:pt x="42198" y="260219"/>
                    </a:lnTo>
                    <a:lnTo>
                      <a:pt x="42198" y="267252"/>
                    </a:lnTo>
                    <a:lnTo>
                      <a:pt x="42198" y="404395"/>
                    </a:lnTo>
                    <a:cubicBezTo>
                      <a:pt x="42198" y="421844"/>
                      <a:pt x="56397" y="436043"/>
                      <a:pt x="73846" y="436043"/>
                    </a:cubicBezTo>
                    <a:cubicBezTo>
                      <a:pt x="83840" y="436043"/>
                      <a:pt x="92659" y="431296"/>
                      <a:pt x="98461" y="424045"/>
                    </a:cubicBezTo>
                    <a:cubicBezTo>
                      <a:pt x="104264" y="431296"/>
                      <a:pt x="113083" y="436043"/>
                      <a:pt x="123077" y="436043"/>
                    </a:cubicBezTo>
                    <a:cubicBezTo>
                      <a:pt x="140525" y="436043"/>
                      <a:pt x="154725" y="421844"/>
                      <a:pt x="154725" y="404395"/>
                    </a:cubicBezTo>
                    <a:lnTo>
                      <a:pt x="154725" y="147024"/>
                    </a:lnTo>
                    <a:lnTo>
                      <a:pt x="193392" y="143156"/>
                    </a:lnTo>
                    <a:cubicBezTo>
                      <a:pt x="211439" y="141348"/>
                      <a:pt x="225055" y="126305"/>
                      <a:pt x="225055" y="108167"/>
                    </a:cubicBezTo>
                    <a:close/>
                    <a:moveTo>
                      <a:pt x="63297" y="63297"/>
                    </a:moveTo>
                    <a:cubicBezTo>
                      <a:pt x="63297" y="43907"/>
                      <a:pt x="79071" y="28132"/>
                      <a:pt x="98461" y="28132"/>
                    </a:cubicBezTo>
                    <a:cubicBezTo>
                      <a:pt x="117851" y="28132"/>
                      <a:pt x="133626" y="43907"/>
                      <a:pt x="133626" y="63297"/>
                    </a:cubicBezTo>
                    <a:cubicBezTo>
                      <a:pt x="133626" y="82686"/>
                      <a:pt x="117851" y="98461"/>
                      <a:pt x="98461" y="98461"/>
                    </a:cubicBezTo>
                    <a:cubicBezTo>
                      <a:pt x="79071" y="98461"/>
                      <a:pt x="63297" y="82686"/>
                      <a:pt x="63297" y="63297"/>
                    </a:cubicBezTo>
                    <a:close/>
                    <a:moveTo>
                      <a:pt x="87912" y="232087"/>
                    </a:moveTo>
                    <a:cubicBezTo>
                      <a:pt x="101486" y="232087"/>
                      <a:pt x="112527" y="221046"/>
                      <a:pt x="112527" y="207472"/>
                    </a:cubicBezTo>
                    <a:cubicBezTo>
                      <a:pt x="112527" y="193899"/>
                      <a:pt x="101486" y="182857"/>
                      <a:pt x="87912" y="182857"/>
                    </a:cubicBezTo>
                    <a:lnTo>
                      <a:pt x="56264" y="182857"/>
                    </a:lnTo>
                    <a:lnTo>
                      <a:pt x="56264" y="168791"/>
                    </a:lnTo>
                    <a:lnTo>
                      <a:pt x="112527" y="168791"/>
                    </a:lnTo>
                    <a:lnTo>
                      <a:pt x="112527" y="207472"/>
                    </a:lnTo>
                    <a:lnTo>
                      <a:pt x="112527" y="253186"/>
                    </a:lnTo>
                    <a:lnTo>
                      <a:pt x="56264" y="253186"/>
                    </a:lnTo>
                    <a:lnTo>
                      <a:pt x="56264" y="232087"/>
                    </a:lnTo>
                    <a:close/>
                    <a:moveTo>
                      <a:pt x="73846" y="421977"/>
                    </a:moveTo>
                    <a:cubicBezTo>
                      <a:pt x="64148" y="421977"/>
                      <a:pt x="56264" y="414093"/>
                      <a:pt x="56264" y="404395"/>
                    </a:cubicBezTo>
                    <a:lnTo>
                      <a:pt x="56264" y="267252"/>
                    </a:lnTo>
                    <a:lnTo>
                      <a:pt x="91428" y="267252"/>
                    </a:lnTo>
                    <a:lnTo>
                      <a:pt x="91428" y="404395"/>
                    </a:lnTo>
                    <a:cubicBezTo>
                      <a:pt x="91428" y="414093"/>
                      <a:pt x="83544" y="421977"/>
                      <a:pt x="73846" y="421977"/>
                    </a:cubicBezTo>
                    <a:close/>
                    <a:moveTo>
                      <a:pt x="140659" y="134294"/>
                    </a:moveTo>
                    <a:lnTo>
                      <a:pt x="140659" y="404395"/>
                    </a:lnTo>
                    <a:cubicBezTo>
                      <a:pt x="140659" y="414093"/>
                      <a:pt x="132775" y="421977"/>
                      <a:pt x="123077" y="421977"/>
                    </a:cubicBezTo>
                    <a:cubicBezTo>
                      <a:pt x="113378" y="421977"/>
                      <a:pt x="105494" y="414093"/>
                      <a:pt x="105494" y="404395"/>
                    </a:cubicBezTo>
                    <a:lnTo>
                      <a:pt x="105494" y="267252"/>
                    </a:lnTo>
                    <a:lnTo>
                      <a:pt x="126593" y="267252"/>
                    </a:lnTo>
                    <a:lnTo>
                      <a:pt x="126593" y="154725"/>
                    </a:lnTo>
                    <a:lnTo>
                      <a:pt x="42198" y="154725"/>
                    </a:lnTo>
                    <a:lnTo>
                      <a:pt x="42198" y="182857"/>
                    </a:lnTo>
                    <a:lnTo>
                      <a:pt x="28132" y="182857"/>
                    </a:lnTo>
                    <a:lnTo>
                      <a:pt x="28132" y="196923"/>
                    </a:lnTo>
                    <a:lnTo>
                      <a:pt x="87912" y="196923"/>
                    </a:lnTo>
                    <a:cubicBezTo>
                      <a:pt x="93728" y="196923"/>
                      <a:pt x="98461" y="201656"/>
                      <a:pt x="98461" y="207472"/>
                    </a:cubicBezTo>
                    <a:cubicBezTo>
                      <a:pt x="98461" y="213288"/>
                      <a:pt x="93728" y="218022"/>
                      <a:pt x="87912" y="218022"/>
                    </a:cubicBezTo>
                    <a:lnTo>
                      <a:pt x="35165" y="218022"/>
                    </a:lnTo>
                    <a:cubicBezTo>
                      <a:pt x="23532" y="218022"/>
                      <a:pt x="14066" y="208555"/>
                      <a:pt x="14066" y="196923"/>
                    </a:cubicBezTo>
                    <a:lnTo>
                      <a:pt x="14066" y="175824"/>
                    </a:lnTo>
                    <a:cubicBezTo>
                      <a:pt x="14066" y="140919"/>
                      <a:pt x="42458" y="112527"/>
                      <a:pt x="77362" y="112527"/>
                    </a:cubicBezTo>
                    <a:lnTo>
                      <a:pt x="98068" y="112506"/>
                    </a:lnTo>
                    <a:cubicBezTo>
                      <a:pt x="98201" y="112506"/>
                      <a:pt x="98328" y="112527"/>
                      <a:pt x="98461" y="112527"/>
                    </a:cubicBezTo>
                    <a:cubicBezTo>
                      <a:pt x="98595" y="112527"/>
                      <a:pt x="98729" y="112506"/>
                      <a:pt x="98869" y="112506"/>
                    </a:cubicBezTo>
                    <a:lnTo>
                      <a:pt x="106134" y="112499"/>
                    </a:lnTo>
                    <a:lnTo>
                      <a:pt x="189890" y="104882"/>
                    </a:lnTo>
                    <a:lnTo>
                      <a:pt x="189890" y="24615"/>
                    </a:lnTo>
                    <a:cubicBezTo>
                      <a:pt x="189890" y="18799"/>
                      <a:pt x="194623" y="14066"/>
                      <a:pt x="200439" y="14066"/>
                    </a:cubicBezTo>
                    <a:cubicBezTo>
                      <a:pt x="206255" y="14066"/>
                      <a:pt x="210989" y="18799"/>
                      <a:pt x="210989" y="24615"/>
                    </a:cubicBezTo>
                    <a:lnTo>
                      <a:pt x="210989" y="108167"/>
                    </a:lnTo>
                    <a:cubicBezTo>
                      <a:pt x="210989" y="119054"/>
                      <a:pt x="202823" y="128077"/>
                      <a:pt x="191993" y="129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227" name="Google Shape;227;p30"/>
            <p:cNvGrpSpPr/>
            <p:nvPr/>
          </p:nvGrpSpPr>
          <p:grpSpPr>
            <a:xfrm>
              <a:off x="7246422" y="4363291"/>
              <a:ext cx="431354" cy="431354"/>
              <a:chOff x="4334755" y="3191755"/>
              <a:chExt cx="474490" cy="474489"/>
            </a:xfrm>
          </p:grpSpPr>
          <p:sp>
            <p:nvSpPr>
              <p:cNvPr id="228" name="Google Shape;228;p30"/>
              <p:cNvSpPr/>
              <p:nvPr/>
            </p:nvSpPr>
            <p:spPr>
              <a:xfrm>
                <a:off x="4479165" y="3444472"/>
                <a:ext cx="185670" cy="221772"/>
              </a:xfrm>
              <a:custGeom>
                <a:avLst/>
                <a:gdLst/>
                <a:ahLst/>
                <a:cxnLst/>
                <a:rect l="l" t="t" r="r" b="b"/>
                <a:pathLst>
                  <a:path w="185670" h="221772" extrusionOk="0">
                    <a:moveTo>
                      <a:pt x="128938" y="113465"/>
                    </a:moveTo>
                    <a:lnTo>
                      <a:pt x="113465" y="113465"/>
                    </a:lnTo>
                    <a:lnTo>
                      <a:pt x="113465" y="103795"/>
                    </a:lnTo>
                    <a:cubicBezTo>
                      <a:pt x="131614" y="95481"/>
                      <a:pt x="144410" y="76573"/>
                      <a:pt x="144410" y="54943"/>
                    </a:cubicBezTo>
                    <a:lnTo>
                      <a:pt x="144410" y="25788"/>
                    </a:lnTo>
                    <a:cubicBezTo>
                      <a:pt x="144410" y="11568"/>
                      <a:pt x="132842" y="0"/>
                      <a:pt x="118623" y="0"/>
                    </a:cubicBezTo>
                    <a:lnTo>
                      <a:pt x="30945" y="0"/>
                    </a:lnTo>
                    <a:cubicBezTo>
                      <a:pt x="28093" y="0"/>
                      <a:pt x="25788" y="2311"/>
                      <a:pt x="25788" y="5158"/>
                    </a:cubicBezTo>
                    <a:lnTo>
                      <a:pt x="25788" y="15473"/>
                    </a:lnTo>
                    <a:cubicBezTo>
                      <a:pt x="25788" y="25065"/>
                      <a:pt x="32368" y="33152"/>
                      <a:pt x="41260" y="35453"/>
                    </a:cubicBezTo>
                    <a:lnTo>
                      <a:pt x="41260" y="40270"/>
                    </a:lnTo>
                    <a:lnTo>
                      <a:pt x="31311" y="65134"/>
                    </a:lnTo>
                    <a:cubicBezTo>
                      <a:pt x="30677" y="66723"/>
                      <a:pt x="30873" y="68523"/>
                      <a:pt x="31832" y="69941"/>
                    </a:cubicBezTo>
                    <a:cubicBezTo>
                      <a:pt x="32791" y="71354"/>
                      <a:pt x="34390" y="72205"/>
                      <a:pt x="36103" y="72205"/>
                    </a:cubicBezTo>
                    <a:lnTo>
                      <a:pt x="43663" y="72205"/>
                    </a:lnTo>
                    <a:cubicBezTo>
                      <a:pt x="48197" y="86631"/>
                      <a:pt x="58821" y="98054"/>
                      <a:pt x="72205" y="103939"/>
                    </a:cubicBezTo>
                    <a:lnTo>
                      <a:pt x="72205" y="113465"/>
                    </a:lnTo>
                    <a:lnTo>
                      <a:pt x="56733" y="113465"/>
                    </a:lnTo>
                    <a:cubicBezTo>
                      <a:pt x="25452" y="113465"/>
                      <a:pt x="0" y="138917"/>
                      <a:pt x="0" y="170198"/>
                    </a:cubicBezTo>
                    <a:lnTo>
                      <a:pt x="0" y="216615"/>
                    </a:lnTo>
                    <a:cubicBezTo>
                      <a:pt x="0" y="219462"/>
                      <a:pt x="2305" y="221773"/>
                      <a:pt x="5158" y="221773"/>
                    </a:cubicBezTo>
                    <a:lnTo>
                      <a:pt x="180513" y="221773"/>
                    </a:lnTo>
                    <a:cubicBezTo>
                      <a:pt x="183365" y="221773"/>
                      <a:pt x="185670" y="219462"/>
                      <a:pt x="185670" y="216615"/>
                    </a:cubicBezTo>
                    <a:lnTo>
                      <a:pt x="185670" y="170198"/>
                    </a:lnTo>
                    <a:cubicBezTo>
                      <a:pt x="185670" y="138917"/>
                      <a:pt x="160218" y="113465"/>
                      <a:pt x="128938" y="113465"/>
                    </a:cubicBezTo>
                    <a:close/>
                    <a:moveTo>
                      <a:pt x="36103" y="15473"/>
                    </a:moveTo>
                    <a:lnTo>
                      <a:pt x="36103" y="10315"/>
                    </a:lnTo>
                    <a:lnTo>
                      <a:pt x="118623" y="10315"/>
                    </a:lnTo>
                    <a:cubicBezTo>
                      <a:pt x="127153" y="10315"/>
                      <a:pt x="134095" y="17257"/>
                      <a:pt x="134095" y="25788"/>
                    </a:cubicBezTo>
                    <a:lnTo>
                      <a:pt x="134095" y="51575"/>
                    </a:lnTo>
                    <a:cubicBezTo>
                      <a:pt x="125565" y="51575"/>
                      <a:pt x="118623" y="44633"/>
                      <a:pt x="118623" y="36103"/>
                    </a:cubicBezTo>
                    <a:lnTo>
                      <a:pt x="118623" y="30945"/>
                    </a:lnTo>
                    <a:cubicBezTo>
                      <a:pt x="118623" y="28098"/>
                      <a:pt x="116317" y="25788"/>
                      <a:pt x="113465" y="25788"/>
                    </a:cubicBezTo>
                    <a:lnTo>
                      <a:pt x="46418" y="25788"/>
                    </a:lnTo>
                    <a:cubicBezTo>
                      <a:pt x="40729" y="25788"/>
                      <a:pt x="36103" y="21161"/>
                      <a:pt x="36103" y="15473"/>
                    </a:cubicBezTo>
                    <a:close/>
                    <a:moveTo>
                      <a:pt x="52637" y="65903"/>
                    </a:moveTo>
                    <a:cubicBezTo>
                      <a:pt x="52106" y="63556"/>
                      <a:pt x="50012" y="61890"/>
                      <a:pt x="47604" y="61890"/>
                    </a:cubicBezTo>
                    <a:lnTo>
                      <a:pt x="43715" y="61890"/>
                    </a:lnTo>
                    <a:lnTo>
                      <a:pt x="51204" y="43179"/>
                    </a:lnTo>
                    <a:cubicBezTo>
                      <a:pt x="51451" y="42565"/>
                      <a:pt x="51575" y="41915"/>
                      <a:pt x="51575" y="41260"/>
                    </a:cubicBezTo>
                    <a:lnTo>
                      <a:pt x="51575" y="36103"/>
                    </a:lnTo>
                    <a:lnTo>
                      <a:pt x="108308" y="36103"/>
                    </a:lnTo>
                    <a:cubicBezTo>
                      <a:pt x="108308" y="50121"/>
                      <a:pt x="119566" y="61508"/>
                      <a:pt x="133507" y="61833"/>
                    </a:cubicBezTo>
                    <a:cubicBezTo>
                      <a:pt x="130356" y="81819"/>
                      <a:pt x="113816" y="97482"/>
                      <a:pt x="93897" y="97982"/>
                    </a:cubicBezTo>
                    <a:cubicBezTo>
                      <a:pt x="74552" y="98519"/>
                      <a:pt x="56975" y="84985"/>
                      <a:pt x="52637" y="65903"/>
                    </a:cubicBezTo>
                    <a:close/>
                    <a:moveTo>
                      <a:pt x="82520" y="107214"/>
                    </a:moveTo>
                    <a:cubicBezTo>
                      <a:pt x="85883" y="107905"/>
                      <a:pt x="89333" y="108308"/>
                      <a:pt x="92861" y="108308"/>
                    </a:cubicBezTo>
                    <a:cubicBezTo>
                      <a:pt x="93294" y="108308"/>
                      <a:pt x="93727" y="108302"/>
                      <a:pt x="94160" y="108292"/>
                    </a:cubicBezTo>
                    <a:cubicBezTo>
                      <a:pt x="97234" y="108215"/>
                      <a:pt x="100231" y="107807"/>
                      <a:pt x="103150" y="107183"/>
                    </a:cubicBezTo>
                    <a:lnTo>
                      <a:pt x="103150" y="118623"/>
                    </a:lnTo>
                    <a:cubicBezTo>
                      <a:pt x="103150" y="121469"/>
                      <a:pt x="105455" y="123780"/>
                      <a:pt x="108308" y="123780"/>
                    </a:cubicBezTo>
                    <a:lnTo>
                      <a:pt x="110613" y="123780"/>
                    </a:lnTo>
                    <a:lnTo>
                      <a:pt x="92835" y="162889"/>
                    </a:lnTo>
                    <a:lnTo>
                      <a:pt x="75057" y="123780"/>
                    </a:lnTo>
                    <a:lnTo>
                      <a:pt x="87678" y="123780"/>
                    </a:lnTo>
                    <a:cubicBezTo>
                      <a:pt x="90530" y="123780"/>
                      <a:pt x="92835" y="121469"/>
                      <a:pt x="92835" y="118623"/>
                    </a:cubicBezTo>
                    <a:cubicBezTo>
                      <a:pt x="92835" y="115776"/>
                      <a:pt x="90530" y="113465"/>
                      <a:pt x="87678" y="113465"/>
                    </a:cubicBezTo>
                    <a:lnTo>
                      <a:pt x="82520" y="113465"/>
                    </a:lnTo>
                    <a:close/>
                    <a:moveTo>
                      <a:pt x="175355" y="211458"/>
                    </a:moveTo>
                    <a:lnTo>
                      <a:pt x="10315" y="211458"/>
                    </a:lnTo>
                    <a:lnTo>
                      <a:pt x="10315" y="170198"/>
                    </a:lnTo>
                    <a:cubicBezTo>
                      <a:pt x="10315" y="144606"/>
                      <a:pt x="31136" y="123780"/>
                      <a:pt x="56733" y="123780"/>
                    </a:cubicBezTo>
                    <a:lnTo>
                      <a:pt x="63726" y="123780"/>
                    </a:lnTo>
                    <a:lnTo>
                      <a:pt x="88137" y="177490"/>
                    </a:lnTo>
                    <a:cubicBezTo>
                      <a:pt x="88977" y="179331"/>
                      <a:pt x="90808" y="180513"/>
                      <a:pt x="92835" y="180513"/>
                    </a:cubicBezTo>
                    <a:cubicBezTo>
                      <a:pt x="94862" y="180513"/>
                      <a:pt x="96693" y="179331"/>
                      <a:pt x="97528" y="177490"/>
                    </a:cubicBezTo>
                    <a:lnTo>
                      <a:pt x="121944" y="123780"/>
                    </a:lnTo>
                    <a:lnTo>
                      <a:pt x="128938" y="123780"/>
                    </a:lnTo>
                    <a:cubicBezTo>
                      <a:pt x="154534" y="123780"/>
                      <a:pt x="175355" y="144606"/>
                      <a:pt x="175355" y="1701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9" name="Google Shape;229;p30"/>
              <p:cNvSpPr/>
              <p:nvPr/>
            </p:nvSpPr>
            <p:spPr>
              <a:xfrm>
                <a:off x="4514208" y="3240292"/>
                <a:ext cx="115587" cy="100607"/>
              </a:xfrm>
              <a:custGeom>
                <a:avLst/>
                <a:gdLst/>
                <a:ahLst/>
                <a:cxnLst/>
                <a:rect l="l" t="t" r="r" b="b"/>
                <a:pathLst>
                  <a:path w="115587" h="100607" extrusionOk="0">
                    <a:moveTo>
                      <a:pt x="57791" y="100607"/>
                    </a:moveTo>
                    <a:cubicBezTo>
                      <a:pt x="59189" y="100607"/>
                      <a:pt x="60535" y="100035"/>
                      <a:pt x="61510" y="99024"/>
                    </a:cubicBezTo>
                    <a:lnTo>
                      <a:pt x="107097" y="51637"/>
                    </a:lnTo>
                    <a:cubicBezTo>
                      <a:pt x="118418" y="39867"/>
                      <a:pt x="118418" y="20713"/>
                      <a:pt x="107097" y="8943"/>
                    </a:cubicBezTo>
                    <a:cubicBezTo>
                      <a:pt x="101547" y="3177"/>
                      <a:pt x="94157" y="0"/>
                      <a:pt x="86286" y="0"/>
                    </a:cubicBezTo>
                    <a:cubicBezTo>
                      <a:pt x="86281" y="0"/>
                      <a:pt x="86281" y="0"/>
                      <a:pt x="86281" y="0"/>
                    </a:cubicBezTo>
                    <a:cubicBezTo>
                      <a:pt x="78411" y="0"/>
                      <a:pt x="71020" y="3177"/>
                      <a:pt x="65476" y="8943"/>
                    </a:cubicBezTo>
                    <a:lnTo>
                      <a:pt x="57791" y="16932"/>
                    </a:lnTo>
                    <a:lnTo>
                      <a:pt x="50112" y="8948"/>
                    </a:lnTo>
                    <a:cubicBezTo>
                      <a:pt x="44567" y="3182"/>
                      <a:pt x="37177" y="10"/>
                      <a:pt x="29306" y="5"/>
                    </a:cubicBezTo>
                    <a:cubicBezTo>
                      <a:pt x="29306" y="5"/>
                      <a:pt x="29306" y="5"/>
                      <a:pt x="29301" y="5"/>
                    </a:cubicBezTo>
                    <a:cubicBezTo>
                      <a:pt x="21431" y="5"/>
                      <a:pt x="14040" y="3182"/>
                      <a:pt x="8491" y="8948"/>
                    </a:cubicBezTo>
                    <a:cubicBezTo>
                      <a:pt x="-2830" y="20718"/>
                      <a:pt x="-2830" y="39873"/>
                      <a:pt x="8491" y="51642"/>
                    </a:cubicBezTo>
                    <a:lnTo>
                      <a:pt x="54078" y="99029"/>
                    </a:lnTo>
                    <a:cubicBezTo>
                      <a:pt x="55047" y="100040"/>
                      <a:pt x="56393" y="100607"/>
                      <a:pt x="57791" y="100607"/>
                    </a:cubicBezTo>
                    <a:close/>
                    <a:moveTo>
                      <a:pt x="15922" y="16102"/>
                    </a:moveTo>
                    <a:cubicBezTo>
                      <a:pt x="19507" y="12373"/>
                      <a:pt x="24257" y="10320"/>
                      <a:pt x="29301" y="10320"/>
                    </a:cubicBezTo>
                    <a:lnTo>
                      <a:pt x="29306" y="10320"/>
                    </a:lnTo>
                    <a:cubicBezTo>
                      <a:pt x="34350" y="10320"/>
                      <a:pt x="39095" y="12373"/>
                      <a:pt x="42680" y="16102"/>
                    </a:cubicBezTo>
                    <a:lnTo>
                      <a:pt x="54078" y="27948"/>
                    </a:lnTo>
                    <a:cubicBezTo>
                      <a:pt x="56022" y="29970"/>
                      <a:pt x="59565" y="29970"/>
                      <a:pt x="61510" y="27948"/>
                    </a:cubicBezTo>
                    <a:lnTo>
                      <a:pt x="72908" y="16102"/>
                    </a:lnTo>
                    <a:cubicBezTo>
                      <a:pt x="80077" y="8649"/>
                      <a:pt x="92496" y="8649"/>
                      <a:pt x="99665" y="16102"/>
                    </a:cubicBezTo>
                    <a:cubicBezTo>
                      <a:pt x="107195" y="23931"/>
                      <a:pt x="107195" y="36665"/>
                      <a:pt x="99665" y="44489"/>
                    </a:cubicBezTo>
                    <a:lnTo>
                      <a:pt x="57791" y="88013"/>
                    </a:lnTo>
                    <a:lnTo>
                      <a:pt x="15922" y="44494"/>
                    </a:lnTo>
                    <a:cubicBezTo>
                      <a:pt x="8393" y="36665"/>
                      <a:pt x="8393" y="23931"/>
                      <a:pt x="15922" y="161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0" name="Google Shape;230;p30"/>
              <p:cNvSpPr/>
              <p:nvPr/>
            </p:nvSpPr>
            <p:spPr>
              <a:xfrm>
                <a:off x="4618417" y="3227857"/>
                <a:ext cx="30945" cy="30945"/>
              </a:xfrm>
              <a:custGeom>
                <a:avLst/>
                <a:gdLst/>
                <a:ahLst/>
                <a:cxnLst/>
                <a:rect l="l" t="t" r="r" b="b"/>
                <a:pathLst>
                  <a:path w="30945" h="30945" extrusionOk="0">
                    <a:moveTo>
                      <a:pt x="25788" y="30945"/>
                    </a:moveTo>
                    <a:cubicBezTo>
                      <a:pt x="28640" y="30945"/>
                      <a:pt x="30945" y="28634"/>
                      <a:pt x="30945" y="25788"/>
                    </a:cubicBezTo>
                    <a:lnTo>
                      <a:pt x="30945" y="5158"/>
                    </a:lnTo>
                    <a:cubicBezTo>
                      <a:pt x="30945" y="2311"/>
                      <a:pt x="28640" y="0"/>
                      <a:pt x="25788" y="0"/>
                    </a:cubicBezTo>
                    <a:lnTo>
                      <a:pt x="5158" y="0"/>
                    </a:lnTo>
                    <a:cubicBezTo>
                      <a:pt x="2305" y="0"/>
                      <a:pt x="0" y="2311"/>
                      <a:pt x="0" y="5158"/>
                    </a:cubicBezTo>
                    <a:cubicBezTo>
                      <a:pt x="0" y="8004"/>
                      <a:pt x="2305" y="10315"/>
                      <a:pt x="5158" y="10315"/>
                    </a:cubicBezTo>
                    <a:lnTo>
                      <a:pt x="20630" y="10315"/>
                    </a:lnTo>
                    <a:lnTo>
                      <a:pt x="20630" y="25788"/>
                    </a:lnTo>
                    <a:cubicBezTo>
                      <a:pt x="20630" y="28634"/>
                      <a:pt x="22935" y="30945"/>
                      <a:pt x="25788" y="30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1" name="Google Shape;231;p30"/>
              <p:cNvSpPr/>
              <p:nvPr/>
            </p:nvSpPr>
            <p:spPr>
              <a:xfrm>
                <a:off x="4494637" y="3320692"/>
                <a:ext cx="30945" cy="30945"/>
              </a:xfrm>
              <a:custGeom>
                <a:avLst/>
                <a:gdLst/>
                <a:ahLst/>
                <a:cxnLst/>
                <a:rect l="l" t="t" r="r" b="b"/>
                <a:pathLst>
                  <a:path w="30945" h="30945" extrusionOk="0">
                    <a:moveTo>
                      <a:pt x="5158" y="0"/>
                    </a:moveTo>
                    <a:cubicBezTo>
                      <a:pt x="2305" y="0"/>
                      <a:pt x="0" y="2311"/>
                      <a:pt x="0" y="5158"/>
                    </a:cubicBezTo>
                    <a:lnTo>
                      <a:pt x="0" y="25788"/>
                    </a:lnTo>
                    <a:cubicBezTo>
                      <a:pt x="0" y="28634"/>
                      <a:pt x="2305" y="30945"/>
                      <a:pt x="5158" y="30945"/>
                    </a:cubicBezTo>
                    <a:lnTo>
                      <a:pt x="25788" y="30945"/>
                    </a:lnTo>
                    <a:cubicBezTo>
                      <a:pt x="28640" y="30945"/>
                      <a:pt x="30945" y="28634"/>
                      <a:pt x="30945" y="25788"/>
                    </a:cubicBezTo>
                    <a:cubicBezTo>
                      <a:pt x="30945" y="22941"/>
                      <a:pt x="28640" y="20630"/>
                      <a:pt x="25788" y="20630"/>
                    </a:cubicBezTo>
                    <a:lnTo>
                      <a:pt x="10315" y="20630"/>
                    </a:lnTo>
                    <a:lnTo>
                      <a:pt x="10315" y="5158"/>
                    </a:lnTo>
                    <a:cubicBezTo>
                      <a:pt x="10315" y="2311"/>
                      <a:pt x="8010" y="0"/>
                      <a:pt x="515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2" name="Google Shape;232;p30"/>
              <p:cNvSpPr/>
              <p:nvPr/>
            </p:nvSpPr>
            <p:spPr>
              <a:xfrm>
                <a:off x="4334755" y="3191755"/>
                <a:ext cx="474490" cy="288820"/>
              </a:xfrm>
              <a:custGeom>
                <a:avLst/>
                <a:gdLst/>
                <a:ahLst/>
                <a:cxnLst/>
                <a:rect l="l" t="t" r="r" b="b"/>
                <a:pathLst>
                  <a:path w="474490" h="288820" extrusionOk="0">
                    <a:moveTo>
                      <a:pt x="448703" y="103150"/>
                    </a:moveTo>
                    <a:lnTo>
                      <a:pt x="335238" y="103150"/>
                    </a:lnTo>
                    <a:cubicBezTo>
                      <a:pt x="321018" y="103150"/>
                      <a:pt x="309450" y="114718"/>
                      <a:pt x="309450" y="128938"/>
                    </a:cubicBezTo>
                    <a:lnTo>
                      <a:pt x="309450" y="185670"/>
                    </a:lnTo>
                    <a:lnTo>
                      <a:pt x="278505" y="185670"/>
                    </a:lnTo>
                    <a:cubicBezTo>
                      <a:pt x="277138" y="185670"/>
                      <a:pt x="275823" y="186212"/>
                      <a:pt x="274859" y="187181"/>
                    </a:cubicBezTo>
                    <a:lnTo>
                      <a:pt x="237245" y="224795"/>
                    </a:lnTo>
                    <a:lnTo>
                      <a:pt x="199631" y="187181"/>
                    </a:lnTo>
                    <a:cubicBezTo>
                      <a:pt x="198662" y="186212"/>
                      <a:pt x="197352" y="185670"/>
                      <a:pt x="195985" y="185670"/>
                    </a:cubicBezTo>
                    <a:lnTo>
                      <a:pt x="134095" y="185670"/>
                    </a:lnTo>
                    <a:cubicBezTo>
                      <a:pt x="132027" y="185670"/>
                      <a:pt x="130062" y="185247"/>
                      <a:pt x="128262" y="184510"/>
                    </a:cubicBezTo>
                    <a:cubicBezTo>
                      <a:pt x="128195" y="184484"/>
                      <a:pt x="128123" y="184463"/>
                      <a:pt x="128050" y="184437"/>
                    </a:cubicBezTo>
                    <a:cubicBezTo>
                      <a:pt x="122511" y="182086"/>
                      <a:pt x="118623" y="176598"/>
                      <a:pt x="118623" y="170198"/>
                    </a:cubicBezTo>
                    <a:lnTo>
                      <a:pt x="118623" y="25788"/>
                    </a:lnTo>
                    <a:cubicBezTo>
                      <a:pt x="118623" y="17242"/>
                      <a:pt x="125549" y="10315"/>
                      <a:pt x="134095" y="10315"/>
                    </a:cubicBezTo>
                    <a:lnTo>
                      <a:pt x="340395" y="10315"/>
                    </a:lnTo>
                    <a:cubicBezTo>
                      <a:pt x="348941" y="10315"/>
                      <a:pt x="355868" y="17242"/>
                      <a:pt x="355868" y="25788"/>
                    </a:cubicBezTo>
                    <a:lnTo>
                      <a:pt x="355868" y="87678"/>
                    </a:lnTo>
                    <a:cubicBezTo>
                      <a:pt x="355868" y="90524"/>
                      <a:pt x="358173" y="92835"/>
                      <a:pt x="361025" y="92835"/>
                    </a:cubicBezTo>
                    <a:cubicBezTo>
                      <a:pt x="363877" y="92835"/>
                      <a:pt x="366183" y="90524"/>
                      <a:pt x="366183" y="87678"/>
                    </a:cubicBezTo>
                    <a:lnTo>
                      <a:pt x="366183" y="25788"/>
                    </a:lnTo>
                    <a:cubicBezTo>
                      <a:pt x="366183" y="11548"/>
                      <a:pt x="354635" y="0"/>
                      <a:pt x="340395" y="0"/>
                    </a:cubicBezTo>
                    <a:lnTo>
                      <a:pt x="134095" y="0"/>
                    </a:lnTo>
                    <a:cubicBezTo>
                      <a:pt x="119855" y="0"/>
                      <a:pt x="108308" y="11548"/>
                      <a:pt x="108308" y="25788"/>
                    </a:cubicBezTo>
                    <a:lnTo>
                      <a:pt x="108308" y="170198"/>
                    </a:lnTo>
                    <a:cubicBezTo>
                      <a:pt x="108308" y="174612"/>
                      <a:pt x="109520" y="178707"/>
                      <a:pt x="111479" y="182343"/>
                    </a:cubicBezTo>
                    <a:cubicBezTo>
                      <a:pt x="106554" y="184932"/>
                      <a:pt x="103150" y="190044"/>
                      <a:pt x="103150" y="195985"/>
                    </a:cubicBezTo>
                    <a:cubicBezTo>
                      <a:pt x="103150" y="204516"/>
                      <a:pt x="110092" y="211458"/>
                      <a:pt x="118623" y="211458"/>
                    </a:cubicBezTo>
                    <a:cubicBezTo>
                      <a:pt x="127153" y="211458"/>
                      <a:pt x="134095" y="204516"/>
                      <a:pt x="134095" y="195985"/>
                    </a:cubicBezTo>
                    <a:lnTo>
                      <a:pt x="144410" y="195985"/>
                    </a:lnTo>
                    <a:lnTo>
                      <a:pt x="144410" y="237245"/>
                    </a:lnTo>
                    <a:lnTo>
                      <a:pt x="128938" y="237245"/>
                    </a:lnTo>
                    <a:cubicBezTo>
                      <a:pt x="126085" y="237245"/>
                      <a:pt x="123780" y="239556"/>
                      <a:pt x="123780" y="242403"/>
                    </a:cubicBezTo>
                    <a:lnTo>
                      <a:pt x="123780" y="271212"/>
                    </a:lnTo>
                    <a:lnTo>
                      <a:pt x="91324" y="238756"/>
                    </a:lnTo>
                    <a:cubicBezTo>
                      <a:pt x="90359" y="237787"/>
                      <a:pt x="89049" y="237245"/>
                      <a:pt x="87678" y="237245"/>
                    </a:cubicBezTo>
                    <a:lnTo>
                      <a:pt x="10315" y="237245"/>
                    </a:lnTo>
                    <a:lnTo>
                      <a:pt x="10315" y="154725"/>
                    </a:lnTo>
                    <a:lnTo>
                      <a:pt x="92835" y="154725"/>
                    </a:lnTo>
                    <a:cubicBezTo>
                      <a:pt x="95687" y="154725"/>
                      <a:pt x="97993" y="152414"/>
                      <a:pt x="97993" y="149568"/>
                    </a:cubicBezTo>
                    <a:cubicBezTo>
                      <a:pt x="97993" y="146721"/>
                      <a:pt x="95687" y="144410"/>
                      <a:pt x="92835" y="144410"/>
                    </a:cubicBezTo>
                    <a:lnTo>
                      <a:pt x="5158" y="144410"/>
                    </a:lnTo>
                    <a:cubicBezTo>
                      <a:pt x="2305" y="144410"/>
                      <a:pt x="0" y="146721"/>
                      <a:pt x="0" y="149568"/>
                    </a:cubicBezTo>
                    <a:lnTo>
                      <a:pt x="0" y="242403"/>
                    </a:lnTo>
                    <a:cubicBezTo>
                      <a:pt x="0" y="245249"/>
                      <a:pt x="2305" y="247560"/>
                      <a:pt x="5158" y="247560"/>
                    </a:cubicBezTo>
                    <a:lnTo>
                      <a:pt x="85542" y="247560"/>
                    </a:lnTo>
                    <a:lnTo>
                      <a:pt x="125291" y="287309"/>
                    </a:lnTo>
                    <a:cubicBezTo>
                      <a:pt x="126276" y="288294"/>
                      <a:pt x="127597" y="288820"/>
                      <a:pt x="128938" y="288820"/>
                    </a:cubicBezTo>
                    <a:cubicBezTo>
                      <a:pt x="129603" y="288820"/>
                      <a:pt x="130273" y="288691"/>
                      <a:pt x="130913" y="288428"/>
                    </a:cubicBezTo>
                    <a:cubicBezTo>
                      <a:pt x="132842" y="287629"/>
                      <a:pt x="134095" y="285746"/>
                      <a:pt x="134095" y="283663"/>
                    </a:cubicBezTo>
                    <a:lnTo>
                      <a:pt x="134095" y="247560"/>
                    </a:lnTo>
                    <a:lnTo>
                      <a:pt x="149568" y="247560"/>
                    </a:lnTo>
                    <a:cubicBezTo>
                      <a:pt x="152420" y="247560"/>
                      <a:pt x="154725" y="245249"/>
                      <a:pt x="154725" y="242403"/>
                    </a:cubicBezTo>
                    <a:lnTo>
                      <a:pt x="154725" y="195985"/>
                    </a:lnTo>
                    <a:lnTo>
                      <a:pt x="193850" y="195985"/>
                    </a:lnTo>
                    <a:lnTo>
                      <a:pt x="233599" y="235734"/>
                    </a:lnTo>
                    <a:cubicBezTo>
                      <a:pt x="234604" y="236740"/>
                      <a:pt x="235925" y="237245"/>
                      <a:pt x="237245" y="237245"/>
                    </a:cubicBezTo>
                    <a:cubicBezTo>
                      <a:pt x="238565" y="237245"/>
                      <a:pt x="239886" y="236740"/>
                      <a:pt x="240891" y="235734"/>
                    </a:cubicBezTo>
                    <a:lnTo>
                      <a:pt x="280640" y="195985"/>
                    </a:lnTo>
                    <a:lnTo>
                      <a:pt x="309450" y="195985"/>
                    </a:lnTo>
                    <a:lnTo>
                      <a:pt x="309450" y="221773"/>
                    </a:lnTo>
                    <a:cubicBezTo>
                      <a:pt x="309450" y="235992"/>
                      <a:pt x="321018" y="247560"/>
                      <a:pt x="335238" y="247560"/>
                    </a:cubicBezTo>
                    <a:lnTo>
                      <a:pt x="340395" y="247560"/>
                    </a:lnTo>
                    <a:lnTo>
                      <a:pt x="340395" y="278505"/>
                    </a:lnTo>
                    <a:cubicBezTo>
                      <a:pt x="340395" y="280589"/>
                      <a:pt x="341648" y="282471"/>
                      <a:pt x="343577" y="283271"/>
                    </a:cubicBezTo>
                    <a:cubicBezTo>
                      <a:pt x="344217" y="283534"/>
                      <a:pt x="344887" y="283663"/>
                      <a:pt x="345553" y="283663"/>
                    </a:cubicBezTo>
                    <a:cubicBezTo>
                      <a:pt x="346893" y="283663"/>
                      <a:pt x="348214" y="283136"/>
                      <a:pt x="349199" y="282151"/>
                    </a:cubicBezTo>
                    <a:lnTo>
                      <a:pt x="383790" y="247560"/>
                    </a:lnTo>
                    <a:lnTo>
                      <a:pt x="448703" y="247560"/>
                    </a:lnTo>
                    <a:cubicBezTo>
                      <a:pt x="462922" y="247560"/>
                      <a:pt x="474490" y="235992"/>
                      <a:pt x="474490" y="221773"/>
                    </a:cubicBezTo>
                    <a:lnTo>
                      <a:pt x="474490" y="128938"/>
                    </a:lnTo>
                    <a:cubicBezTo>
                      <a:pt x="474490" y="114718"/>
                      <a:pt x="462922" y="103150"/>
                      <a:pt x="448703" y="103150"/>
                    </a:cubicBezTo>
                    <a:close/>
                    <a:moveTo>
                      <a:pt x="123780" y="195985"/>
                    </a:moveTo>
                    <a:cubicBezTo>
                      <a:pt x="123780" y="198827"/>
                      <a:pt x="121469" y="201143"/>
                      <a:pt x="118623" y="201143"/>
                    </a:cubicBezTo>
                    <a:cubicBezTo>
                      <a:pt x="115776" y="201143"/>
                      <a:pt x="113465" y="198827"/>
                      <a:pt x="113465" y="195985"/>
                    </a:cubicBezTo>
                    <a:cubicBezTo>
                      <a:pt x="113465" y="193143"/>
                      <a:pt x="115776" y="190828"/>
                      <a:pt x="118623" y="190828"/>
                    </a:cubicBezTo>
                    <a:cubicBezTo>
                      <a:pt x="118690" y="190828"/>
                      <a:pt x="118715" y="190838"/>
                      <a:pt x="118777" y="190838"/>
                    </a:cubicBezTo>
                    <a:cubicBezTo>
                      <a:pt x="120087" y="191813"/>
                      <a:pt x="121485" y="192653"/>
                      <a:pt x="122970" y="193365"/>
                    </a:cubicBezTo>
                    <a:cubicBezTo>
                      <a:pt x="123393" y="194025"/>
                      <a:pt x="123780" y="194845"/>
                      <a:pt x="123780" y="195985"/>
                    </a:cubicBezTo>
                    <a:close/>
                    <a:moveTo>
                      <a:pt x="464175" y="221773"/>
                    </a:moveTo>
                    <a:cubicBezTo>
                      <a:pt x="464175" y="230303"/>
                      <a:pt x="457233" y="237245"/>
                      <a:pt x="448703" y="237245"/>
                    </a:cubicBezTo>
                    <a:lnTo>
                      <a:pt x="381655" y="237245"/>
                    </a:lnTo>
                    <a:cubicBezTo>
                      <a:pt x="380283" y="237245"/>
                      <a:pt x="378973" y="237787"/>
                      <a:pt x="378009" y="238756"/>
                    </a:cubicBezTo>
                    <a:lnTo>
                      <a:pt x="350710" y="266055"/>
                    </a:lnTo>
                    <a:lnTo>
                      <a:pt x="350710" y="242403"/>
                    </a:lnTo>
                    <a:cubicBezTo>
                      <a:pt x="350710" y="239556"/>
                      <a:pt x="348405" y="237245"/>
                      <a:pt x="345553" y="237245"/>
                    </a:cubicBezTo>
                    <a:lnTo>
                      <a:pt x="335238" y="237245"/>
                    </a:lnTo>
                    <a:cubicBezTo>
                      <a:pt x="326707" y="237245"/>
                      <a:pt x="319765" y="230303"/>
                      <a:pt x="319765" y="221773"/>
                    </a:cubicBezTo>
                    <a:lnTo>
                      <a:pt x="319765" y="128938"/>
                    </a:lnTo>
                    <a:cubicBezTo>
                      <a:pt x="319765" y="120407"/>
                      <a:pt x="326707" y="113465"/>
                      <a:pt x="335238" y="113465"/>
                    </a:cubicBezTo>
                    <a:lnTo>
                      <a:pt x="448703" y="113465"/>
                    </a:lnTo>
                    <a:cubicBezTo>
                      <a:pt x="457233" y="113465"/>
                      <a:pt x="464175" y="120407"/>
                      <a:pt x="464175" y="1289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3" name="Google Shape;233;p30"/>
              <p:cNvSpPr/>
              <p:nvPr/>
            </p:nvSpPr>
            <p:spPr>
              <a:xfrm>
                <a:off x="4695781" y="3336394"/>
                <a:ext cx="61892" cy="61660"/>
              </a:xfrm>
              <a:custGeom>
                <a:avLst/>
                <a:gdLst/>
                <a:ahLst/>
                <a:cxnLst/>
                <a:rect l="l" t="t" r="r" b="b"/>
                <a:pathLst>
                  <a:path w="61892" h="61660" extrusionOk="0">
                    <a:moveTo>
                      <a:pt x="35560" y="2623"/>
                    </a:moveTo>
                    <a:cubicBezTo>
                      <a:pt x="33806" y="-874"/>
                      <a:pt x="28086" y="-874"/>
                      <a:pt x="26333" y="2623"/>
                    </a:cubicBezTo>
                    <a:lnTo>
                      <a:pt x="545" y="54198"/>
                    </a:lnTo>
                    <a:cubicBezTo>
                      <a:pt x="-254" y="55796"/>
                      <a:pt x="-171" y="57694"/>
                      <a:pt x="772" y="59216"/>
                    </a:cubicBezTo>
                    <a:cubicBezTo>
                      <a:pt x="1711" y="60732"/>
                      <a:pt x="3367" y="61660"/>
                      <a:pt x="5156" y="61660"/>
                    </a:cubicBezTo>
                    <a:lnTo>
                      <a:pt x="56731" y="61660"/>
                    </a:lnTo>
                    <a:cubicBezTo>
                      <a:pt x="58521" y="61660"/>
                      <a:pt x="60176" y="60732"/>
                      <a:pt x="61120" y="59216"/>
                    </a:cubicBezTo>
                    <a:cubicBezTo>
                      <a:pt x="62064" y="57694"/>
                      <a:pt x="62147" y="55796"/>
                      <a:pt x="61347" y="54198"/>
                    </a:cubicBezTo>
                    <a:close/>
                    <a:moveTo>
                      <a:pt x="13501" y="51345"/>
                    </a:moveTo>
                    <a:lnTo>
                      <a:pt x="30944" y="16460"/>
                    </a:lnTo>
                    <a:lnTo>
                      <a:pt x="48386" y="5134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4" name="Google Shape;234;p30"/>
              <p:cNvSpPr/>
              <p:nvPr/>
            </p:nvSpPr>
            <p:spPr>
              <a:xfrm>
                <a:off x="4355385" y="3372267"/>
                <a:ext cx="30945" cy="30945"/>
              </a:xfrm>
              <a:custGeom>
                <a:avLst/>
                <a:gdLst/>
                <a:ahLst/>
                <a:cxnLst/>
                <a:rect l="l" t="t" r="r" b="b"/>
                <a:pathLst>
                  <a:path w="30945" h="30945" extrusionOk="0">
                    <a:moveTo>
                      <a:pt x="0" y="15473"/>
                    </a:moveTo>
                    <a:cubicBezTo>
                      <a:pt x="0" y="24003"/>
                      <a:pt x="6942" y="30945"/>
                      <a:pt x="15473" y="30945"/>
                    </a:cubicBezTo>
                    <a:cubicBezTo>
                      <a:pt x="24003" y="30945"/>
                      <a:pt x="30945" y="24003"/>
                      <a:pt x="30945" y="15473"/>
                    </a:cubicBezTo>
                    <a:cubicBezTo>
                      <a:pt x="30945" y="6942"/>
                      <a:pt x="24003" y="0"/>
                      <a:pt x="15473" y="0"/>
                    </a:cubicBezTo>
                    <a:cubicBezTo>
                      <a:pt x="6942" y="0"/>
                      <a:pt x="0" y="6942"/>
                      <a:pt x="0" y="15473"/>
                    </a:cubicBezTo>
                    <a:close/>
                    <a:moveTo>
                      <a:pt x="20630" y="15473"/>
                    </a:moveTo>
                    <a:cubicBezTo>
                      <a:pt x="20630" y="18314"/>
                      <a:pt x="18319" y="20630"/>
                      <a:pt x="15473" y="20630"/>
                    </a:cubicBezTo>
                    <a:cubicBezTo>
                      <a:pt x="12626" y="20630"/>
                      <a:pt x="10315" y="18314"/>
                      <a:pt x="10315" y="15473"/>
                    </a:cubicBezTo>
                    <a:cubicBezTo>
                      <a:pt x="10315" y="12631"/>
                      <a:pt x="12626" y="10315"/>
                      <a:pt x="15473" y="10315"/>
                    </a:cubicBezTo>
                    <a:cubicBezTo>
                      <a:pt x="18319" y="10315"/>
                      <a:pt x="20630" y="12631"/>
                      <a:pt x="20630" y="154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5" name="Google Shape;235;p30"/>
              <p:cNvSpPr/>
              <p:nvPr/>
            </p:nvSpPr>
            <p:spPr>
              <a:xfrm>
                <a:off x="4396645" y="3372267"/>
                <a:ext cx="30945" cy="30945"/>
              </a:xfrm>
              <a:custGeom>
                <a:avLst/>
                <a:gdLst/>
                <a:ahLst/>
                <a:cxnLst/>
                <a:rect l="l" t="t" r="r" b="b"/>
                <a:pathLst>
                  <a:path w="30945" h="30945" extrusionOk="0">
                    <a:moveTo>
                      <a:pt x="0" y="15473"/>
                    </a:moveTo>
                    <a:cubicBezTo>
                      <a:pt x="0" y="24003"/>
                      <a:pt x="6942" y="30945"/>
                      <a:pt x="15473" y="30945"/>
                    </a:cubicBezTo>
                    <a:cubicBezTo>
                      <a:pt x="24003" y="30945"/>
                      <a:pt x="30945" y="24003"/>
                      <a:pt x="30945" y="15473"/>
                    </a:cubicBezTo>
                    <a:cubicBezTo>
                      <a:pt x="30945" y="6942"/>
                      <a:pt x="24003" y="0"/>
                      <a:pt x="15473" y="0"/>
                    </a:cubicBezTo>
                    <a:cubicBezTo>
                      <a:pt x="6942" y="0"/>
                      <a:pt x="0" y="6942"/>
                      <a:pt x="0" y="15473"/>
                    </a:cubicBezTo>
                    <a:close/>
                    <a:moveTo>
                      <a:pt x="20630" y="15473"/>
                    </a:moveTo>
                    <a:cubicBezTo>
                      <a:pt x="20630" y="18314"/>
                      <a:pt x="18319" y="20630"/>
                      <a:pt x="15473" y="20630"/>
                    </a:cubicBezTo>
                    <a:cubicBezTo>
                      <a:pt x="12626" y="20630"/>
                      <a:pt x="10315" y="18314"/>
                      <a:pt x="10315" y="15473"/>
                    </a:cubicBezTo>
                    <a:cubicBezTo>
                      <a:pt x="10315" y="12631"/>
                      <a:pt x="12626" y="10315"/>
                      <a:pt x="15473" y="10315"/>
                    </a:cubicBezTo>
                    <a:cubicBezTo>
                      <a:pt x="18319" y="10315"/>
                      <a:pt x="20630" y="12631"/>
                      <a:pt x="20630" y="154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6" name="Google Shape;236;p30"/>
              <p:cNvSpPr/>
              <p:nvPr/>
            </p:nvSpPr>
            <p:spPr>
              <a:xfrm>
                <a:off x="4334755" y="3501205"/>
                <a:ext cx="159883" cy="144410"/>
              </a:xfrm>
              <a:custGeom>
                <a:avLst/>
                <a:gdLst/>
                <a:ahLst/>
                <a:cxnLst/>
                <a:rect l="l" t="t" r="r" b="b"/>
                <a:pathLst>
                  <a:path w="159883" h="144410" extrusionOk="0">
                    <a:moveTo>
                      <a:pt x="159491" y="18655"/>
                    </a:moveTo>
                    <a:cubicBezTo>
                      <a:pt x="158696" y="16731"/>
                      <a:pt x="156809" y="15473"/>
                      <a:pt x="154725" y="15473"/>
                    </a:cubicBezTo>
                    <a:lnTo>
                      <a:pt x="123780" y="15473"/>
                    </a:lnTo>
                    <a:lnTo>
                      <a:pt x="123780" y="5158"/>
                    </a:lnTo>
                    <a:cubicBezTo>
                      <a:pt x="123780" y="2311"/>
                      <a:pt x="121475" y="0"/>
                      <a:pt x="118623" y="0"/>
                    </a:cubicBezTo>
                    <a:lnTo>
                      <a:pt x="5158" y="0"/>
                    </a:lnTo>
                    <a:cubicBezTo>
                      <a:pt x="2305" y="0"/>
                      <a:pt x="0" y="2311"/>
                      <a:pt x="0" y="5158"/>
                    </a:cubicBezTo>
                    <a:lnTo>
                      <a:pt x="0" y="139253"/>
                    </a:lnTo>
                    <a:cubicBezTo>
                      <a:pt x="0" y="142099"/>
                      <a:pt x="2305" y="144410"/>
                      <a:pt x="5158" y="144410"/>
                    </a:cubicBezTo>
                    <a:lnTo>
                      <a:pt x="118623" y="144410"/>
                    </a:lnTo>
                    <a:cubicBezTo>
                      <a:pt x="121475" y="144410"/>
                      <a:pt x="123780" y="142099"/>
                      <a:pt x="123780" y="139253"/>
                    </a:cubicBezTo>
                    <a:lnTo>
                      <a:pt x="123780" y="58868"/>
                    </a:lnTo>
                    <a:lnTo>
                      <a:pt x="158371" y="24276"/>
                    </a:lnTo>
                    <a:cubicBezTo>
                      <a:pt x="159846" y="22801"/>
                      <a:pt x="160290" y="20584"/>
                      <a:pt x="159491" y="18655"/>
                    </a:cubicBezTo>
                    <a:close/>
                    <a:moveTo>
                      <a:pt x="114976" y="53086"/>
                    </a:moveTo>
                    <a:cubicBezTo>
                      <a:pt x="114007" y="54051"/>
                      <a:pt x="113465" y="55366"/>
                      <a:pt x="113465" y="56733"/>
                    </a:cubicBezTo>
                    <a:lnTo>
                      <a:pt x="113465" y="134095"/>
                    </a:lnTo>
                    <a:lnTo>
                      <a:pt x="10315" y="134095"/>
                    </a:lnTo>
                    <a:lnTo>
                      <a:pt x="10315" y="10315"/>
                    </a:lnTo>
                    <a:lnTo>
                      <a:pt x="113465" y="10315"/>
                    </a:lnTo>
                    <a:lnTo>
                      <a:pt x="113465" y="20630"/>
                    </a:lnTo>
                    <a:cubicBezTo>
                      <a:pt x="113465" y="23477"/>
                      <a:pt x="115770" y="25788"/>
                      <a:pt x="118623" y="25788"/>
                    </a:cubicBezTo>
                    <a:lnTo>
                      <a:pt x="142275" y="257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7" name="Google Shape;237;p30"/>
              <p:cNvSpPr/>
              <p:nvPr/>
            </p:nvSpPr>
            <p:spPr>
              <a:xfrm>
                <a:off x="4639046" y="3496047"/>
                <a:ext cx="170198" cy="103150"/>
              </a:xfrm>
              <a:custGeom>
                <a:avLst/>
                <a:gdLst/>
                <a:ahLst/>
                <a:cxnLst/>
                <a:rect l="l" t="t" r="r" b="b"/>
                <a:pathLst>
                  <a:path w="170198" h="103150" extrusionOk="0">
                    <a:moveTo>
                      <a:pt x="165041" y="0"/>
                    </a:moveTo>
                    <a:lnTo>
                      <a:pt x="41261" y="0"/>
                    </a:lnTo>
                    <a:cubicBezTo>
                      <a:pt x="38409" y="0"/>
                      <a:pt x="36103" y="2311"/>
                      <a:pt x="36103" y="5158"/>
                    </a:cubicBezTo>
                    <a:lnTo>
                      <a:pt x="36103" y="15473"/>
                    </a:lnTo>
                    <a:lnTo>
                      <a:pt x="5158" y="15473"/>
                    </a:lnTo>
                    <a:cubicBezTo>
                      <a:pt x="3075" y="15473"/>
                      <a:pt x="1187" y="16731"/>
                      <a:pt x="393" y="18655"/>
                    </a:cubicBezTo>
                    <a:cubicBezTo>
                      <a:pt x="-406" y="20584"/>
                      <a:pt x="37" y="22801"/>
                      <a:pt x="1512" y="24276"/>
                    </a:cubicBezTo>
                    <a:lnTo>
                      <a:pt x="36103" y="58868"/>
                    </a:lnTo>
                    <a:lnTo>
                      <a:pt x="36103" y="97993"/>
                    </a:lnTo>
                    <a:cubicBezTo>
                      <a:pt x="36103" y="100839"/>
                      <a:pt x="38409" y="103150"/>
                      <a:pt x="41261" y="103150"/>
                    </a:cubicBezTo>
                    <a:lnTo>
                      <a:pt x="165041" y="103150"/>
                    </a:lnTo>
                    <a:cubicBezTo>
                      <a:pt x="167893" y="103150"/>
                      <a:pt x="170198" y="100839"/>
                      <a:pt x="170198" y="97993"/>
                    </a:cubicBezTo>
                    <a:lnTo>
                      <a:pt x="170198" y="5158"/>
                    </a:lnTo>
                    <a:cubicBezTo>
                      <a:pt x="170198" y="2311"/>
                      <a:pt x="167893" y="0"/>
                      <a:pt x="165041" y="0"/>
                    </a:cubicBezTo>
                    <a:close/>
                    <a:moveTo>
                      <a:pt x="159883" y="92835"/>
                    </a:moveTo>
                    <a:lnTo>
                      <a:pt x="46418" y="92835"/>
                    </a:lnTo>
                    <a:lnTo>
                      <a:pt x="46418" y="56733"/>
                    </a:lnTo>
                    <a:cubicBezTo>
                      <a:pt x="46418" y="55366"/>
                      <a:pt x="45877" y="54051"/>
                      <a:pt x="44907" y="53086"/>
                    </a:cubicBezTo>
                    <a:lnTo>
                      <a:pt x="17609" y="25788"/>
                    </a:lnTo>
                    <a:lnTo>
                      <a:pt x="41261" y="25788"/>
                    </a:lnTo>
                    <a:cubicBezTo>
                      <a:pt x="44113" y="25788"/>
                      <a:pt x="46418" y="23477"/>
                      <a:pt x="46418" y="20630"/>
                    </a:cubicBezTo>
                    <a:lnTo>
                      <a:pt x="46418" y="10315"/>
                    </a:lnTo>
                    <a:lnTo>
                      <a:pt x="159883" y="1031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8" name="Google Shape;238;p30"/>
              <p:cNvSpPr/>
              <p:nvPr/>
            </p:nvSpPr>
            <p:spPr>
              <a:xfrm>
                <a:off x="4700937" y="3521835"/>
                <a:ext cx="82520" cy="10315"/>
              </a:xfrm>
              <a:custGeom>
                <a:avLst/>
                <a:gdLst/>
                <a:ahLst/>
                <a:cxnLst/>
                <a:rect l="l" t="t" r="r" b="b"/>
                <a:pathLst>
                  <a:path w="82520" h="10315" extrusionOk="0">
                    <a:moveTo>
                      <a:pt x="5158" y="10315"/>
                    </a:moveTo>
                    <a:lnTo>
                      <a:pt x="77363" y="10315"/>
                    </a:lnTo>
                    <a:cubicBezTo>
                      <a:pt x="80215" y="10315"/>
                      <a:pt x="82520" y="8004"/>
                      <a:pt x="82520" y="5158"/>
                    </a:cubicBezTo>
                    <a:cubicBezTo>
                      <a:pt x="82520" y="2311"/>
                      <a:pt x="80215" y="0"/>
                      <a:pt x="77363" y="0"/>
                    </a:cubicBezTo>
                    <a:lnTo>
                      <a:pt x="5158" y="0"/>
                    </a:lnTo>
                    <a:cubicBezTo>
                      <a:pt x="2305" y="0"/>
                      <a:pt x="0" y="2311"/>
                      <a:pt x="0" y="5158"/>
                    </a:cubicBezTo>
                    <a:cubicBezTo>
                      <a:pt x="0" y="8004"/>
                      <a:pt x="2305" y="10315"/>
                      <a:pt x="5158" y="10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9" name="Google Shape;239;p30"/>
              <p:cNvSpPr/>
              <p:nvPr/>
            </p:nvSpPr>
            <p:spPr>
              <a:xfrm>
                <a:off x="4700937" y="3542465"/>
                <a:ext cx="82520" cy="10315"/>
              </a:xfrm>
              <a:custGeom>
                <a:avLst/>
                <a:gdLst/>
                <a:ahLst/>
                <a:cxnLst/>
                <a:rect l="l" t="t" r="r" b="b"/>
                <a:pathLst>
                  <a:path w="82520" h="10315" extrusionOk="0">
                    <a:moveTo>
                      <a:pt x="5158" y="10315"/>
                    </a:moveTo>
                    <a:lnTo>
                      <a:pt x="77363" y="10315"/>
                    </a:lnTo>
                    <a:cubicBezTo>
                      <a:pt x="80215" y="10315"/>
                      <a:pt x="82520" y="8004"/>
                      <a:pt x="82520" y="5158"/>
                    </a:cubicBezTo>
                    <a:cubicBezTo>
                      <a:pt x="82520" y="2311"/>
                      <a:pt x="80215" y="0"/>
                      <a:pt x="77363" y="0"/>
                    </a:cubicBezTo>
                    <a:lnTo>
                      <a:pt x="5158" y="0"/>
                    </a:lnTo>
                    <a:cubicBezTo>
                      <a:pt x="2305" y="0"/>
                      <a:pt x="0" y="2311"/>
                      <a:pt x="0" y="5158"/>
                    </a:cubicBezTo>
                    <a:cubicBezTo>
                      <a:pt x="0" y="8004"/>
                      <a:pt x="2305" y="10315"/>
                      <a:pt x="5158" y="10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0" name="Google Shape;240;p30"/>
              <p:cNvSpPr/>
              <p:nvPr/>
            </p:nvSpPr>
            <p:spPr>
              <a:xfrm>
                <a:off x="4360542" y="3526992"/>
                <a:ext cx="72205" cy="10315"/>
              </a:xfrm>
              <a:custGeom>
                <a:avLst/>
                <a:gdLst/>
                <a:ahLst/>
                <a:cxnLst/>
                <a:rect l="l" t="t" r="r" b="b"/>
                <a:pathLst>
                  <a:path w="72205" h="10315" extrusionOk="0">
                    <a:moveTo>
                      <a:pt x="67048" y="0"/>
                    </a:moveTo>
                    <a:lnTo>
                      <a:pt x="5158" y="0"/>
                    </a:lnTo>
                    <a:cubicBezTo>
                      <a:pt x="2305" y="0"/>
                      <a:pt x="0" y="2311"/>
                      <a:pt x="0" y="5158"/>
                    </a:cubicBezTo>
                    <a:cubicBezTo>
                      <a:pt x="0" y="8004"/>
                      <a:pt x="2305" y="10315"/>
                      <a:pt x="5158" y="10315"/>
                    </a:cubicBezTo>
                    <a:lnTo>
                      <a:pt x="67048" y="10315"/>
                    </a:lnTo>
                    <a:cubicBezTo>
                      <a:pt x="69900" y="10315"/>
                      <a:pt x="72205" y="8004"/>
                      <a:pt x="72205" y="5158"/>
                    </a:cubicBezTo>
                    <a:cubicBezTo>
                      <a:pt x="72205" y="2311"/>
                      <a:pt x="69900" y="0"/>
                      <a:pt x="6704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1" name="Google Shape;241;p30"/>
              <p:cNvSpPr/>
              <p:nvPr/>
            </p:nvSpPr>
            <p:spPr>
              <a:xfrm>
                <a:off x="4360542" y="3547622"/>
                <a:ext cx="72205" cy="10315"/>
              </a:xfrm>
              <a:custGeom>
                <a:avLst/>
                <a:gdLst/>
                <a:ahLst/>
                <a:cxnLst/>
                <a:rect l="l" t="t" r="r" b="b"/>
                <a:pathLst>
                  <a:path w="72205" h="10315" extrusionOk="0">
                    <a:moveTo>
                      <a:pt x="67048" y="0"/>
                    </a:moveTo>
                    <a:lnTo>
                      <a:pt x="5158" y="0"/>
                    </a:lnTo>
                    <a:cubicBezTo>
                      <a:pt x="2305" y="0"/>
                      <a:pt x="0" y="2311"/>
                      <a:pt x="0" y="5158"/>
                    </a:cubicBezTo>
                    <a:cubicBezTo>
                      <a:pt x="0" y="8004"/>
                      <a:pt x="2305" y="10315"/>
                      <a:pt x="5158" y="10315"/>
                    </a:cubicBezTo>
                    <a:lnTo>
                      <a:pt x="67048" y="10315"/>
                    </a:lnTo>
                    <a:cubicBezTo>
                      <a:pt x="69900" y="10315"/>
                      <a:pt x="72205" y="8004"/>
                      <a:pt x="72205" y="5158"/>
                    </a:cubicBezTo>
                    <a:cubicBezTo>
                      <a:pt x="72205" y="2311"/>
                      <a:pt x="69900" y="0"/>
                      <a:pt x="6704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2" name="Google Shape;242;p30"/>
              <p:cNvSpPr/>
              <p:nvPr/>
            </p:nvSpPr>
            <p:spPr>
              <a:xfrm>
                <a:off x="4360542" y="3568252"/>
                <a:ext cx="72205" cy="10315"/>
              </a:xfrm>
              <a:custGeom>
                <a:avLst/>
                <a:gdLst/>
                <a:ahLst/>
                <a:cxnLst/>
                <a:rect l="l" t="t" r="r" b="b"/>
                <a:pathLst>
                  <a:path w="72205" h="10315" extrusionOk="0">
                    <a:moveTo>
                      <a:pt x="67048" y="0"/>
                    </a:moveTo>
                    <a:lnTo>
                      <a:pt x="5158" y="0"/>
                    </a:lnTo>
                    <a:cubicBezTo>
                      <a:pt x="2305" y="0"/>
                      <a:pt x="0" y="2311"/>
                      <a:pt x="0" y="5158"/>
                    </a:cubicBezTo>
                    <a:cubicBezTo>
                      <a:pt x="0" y="8004"/>
                      <a:pt x="2305" y="10315"/>
                      <a:pt x="5158" y="10315"/>
                    </a:cubicBezTo>
                    <a:lnTo>
                      <a:pt x="67048" y="10315"/>
                    </a:lnTo>
                    <a:cubicBezTo>
                      <a:pt x="69900" y="10315"/>
                      <a:pt x="72205" y="8004"/>
                      <a:pt x="72205" y="5158"/>
                    </a:cubicBezTo>
                    <a:cubicBezTo>
                      <a:pt x="72205" y="2311"/>
                      <a:pt x="69900" y="0"/>
                      <a:pt x="6704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3" name="Google Shape;243;p30"/>
              <p:cNvSpPr/>
              <p:nvPr/>
            </p:nvSpPr>
            <p:spPr>
              <a:xfrm>
                <a:off x="4360542" y="3588882"/>
                <a:ext cx="72205" cy="10315"/>
              </a:xfrm>
              <a:custGeom>
                <a:avLst/>
                <a:gdLst/>
                <a:ahLst/>
                <a:cxnLst/>
                <a:rect l="l" t="t" r="r" b="b"/>
                <a:pathLst>
                  <a:path w="72205" h="10315" extrusionOk="0">
                    <a:moveTo>
                      <a:pt x="67048" y="0"/>
                    </a:moveTo>
                    <a:lnTo>
                      <a:pt x="5158" y="0"/>
                    </a:lnTo>
                    <a:cubicBezTo>
                      <a:pt x="2305" y="0"/>
                      <a:pt x="0" y="2311"/>
                      <a:pt x="0" y="5158"/>
                    </a:cubicBezTo>
                    <a:cubicBezTo>
                      <a:pt x="0" y="8004"/>
                      <a:pt x="2305" y="10315"/>
                      <a:pt x="5158" y="10315"/>
                    </a:cubicBezTo>
                    <a:lnTo>
                      <a:pt x="67048" y="10315"/>
                    </a:lnTo>
                    <a:cubicBezTo>
                      <a:pt x="69900" y="10315"/>
                      <a:pt x="72205" y="8004"/>
                      <a:pt x="72205" y="5158"/>
                    </a:cubicBezTo>
                    <a:cubicBezTo>
                      <a:pt x="72205" y="2311"/>
                      <a:pt x="69900" y="0"/>
                      <a:pt x="6704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4" name="Google Shape;244;p30"/>
              <p:cNvSpPr/>
              <p:nvPr/>
            </p:nvSpPr>
            <p:spPr>
              <a:xfrm>
                <a:off x="4360542" y="3609512"/>
                <a:ext cx="72205" cy="10315"/>
              </a:xfrm>
              <a:custGeom>
                <a:avLst/>
                <a:gdLst/>
                <a:ahLst/>
                <a:cxnLst/>
                <a:rect l="l" t="t" r="r" b="b"/>
                <a:pathLst>
                  <a:path w="72205" h="10315" extrusionOk="0">
                    <a:moveTo>
                      <a:pt x="67048" y="0"/>
                    </a:moveTo>
                    <a:lnTo>
                      <a:pt x="5158" y="0"/>
                    </a:lnTo>
                    <a:cubicBezTo>
                      <a:pt x="2305" y="0"/>
                      <a:pt x="0" y="2311"/>
                      <a:pt x="0" y="5158"/>
                    </a:cubicBezTo>
                    <a:cubicBezTo>
                      <a:pt x="0" y="8004"/>
                      <a:pt x="2305" y="10315"/>
                      <a:pt x="5158" y="10315"/>
                    </a:cubicBezTo>
                    <a:lnTo>
                      <a:pt x="67048" y="10315"/>
                    </a:lnTo>
                    <a:cubicBezTo>
                      <a:pt x="69900" y="10315"/>
                      <a:pt x="72205" y="8004"/>
                      <a:pt x="72205" y="5158"/>
                    </a:cubicBezTo>
                    <a:cubicBezTo>
                      <a:pt x="72205" y="2311"/>
                      <a:pt x="69900" y="0"/>
                      <a:pt x="6704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5" name="Google Shape;245;p30"/>
              <p:cNvSpPr/>
              <p:nvPr/>
            </p:nvSpPr>
            <p:spPr>
              <a:xfrm>
                <a:off x="4592630" y="3609512"/>
                <a:ext cx="30945" cy="36102"/>
              </a:xfrm>
              <a:custGeom>
                <a:avLst/>
                <a:gdLst/>
                <a:ahLst/>
                <a:cxnLst/>
                <a:rect l="l" t="t" r="r" b="b"/>
                <a:pathLst>
                  <a:path w="30945" h="36102" extrusionOk="0">
                    <a:moveTo>
                      <a:pt x="25788" y="0"/>
                    </a:moveTo>
                    <a:lnTo>
                      <a:pt x="5158" y="0"/>
                    </a:lnTo>
                    <a:cubicBezTo>
                      <a:pt x="2305" y="0"/>
                      <a:pt x="0" y="2311"/>
                      <a:pt x="0" y="5158"/>
                    </a:cubicBezTo>
                    <a:lnTo>
                      <a:pt x="0" y="25788"/>
                    </a:lnTo>
                    <a:cubicBezTo>
                      <a:pt x="0" y="27742"/>
                      <a:pt x="1104" y="29527"/>
                      <a:pt x="2852" y="30403"/>
                    </a:cubicBezTo>
                    <a:lnTo>
                      <a:pt x="13167" y="35561"/>
                    </a:lnTo>
                    <a:cubicBezTo>
                      <a:pt x="13889" y="35922"/>
                      <a:pt x="14683" y="36103"/>
                      <a:pt x="15473" y="36103"/>
                    </a:cubicBezTo>
                    <a:cubicBezTo>
                      <a:pt x="16262" y="36103"/>
                      <a:pt x="17056" y="35922"/>
                      <a:pt x="17778" y="35561"/>
                    </a:cubicBezTo>
                    <a:lnTo>
                      <a:pt x="28093" y="30403"/>
                    </a:lnTo>
                    <a:cubicBezTo>
                      <a:pt x="29841" y="29527"/>
                      <a:pt x="30945" y="27742"/>
                      <a:pt x="30945" y="25788"/>
                    </a:cubicBezTo>
                    <a:lnTo>
                      <a:pt x="30945" y="5158"/>
                    </a:lnTo>
                    <a:cubicBezTo>
                      <a:pt x="30945" y="2311"/>
                      <a:pt x="28640" y="0"/>
                      <a:pt x="25788" y="0"/>
                    </a:cubicBezTo>
                    <a:close/>
                    <a:moveTo>
                      <a:pt x="20630" y="22600"/>
                    </a:moveTo>
                    <a:lnTo>
                      <a:pt x="15473" y="25179"/>
                    </a:lnTo>
                    <a:lnTo>
                      <a:pt x="10315" y="22600"/>
                    </a:lnTo>
                    <a:lnTo>
                      <a:pt x="10315" y="10315"/>
                    </a:lnTo>
                    <a:lnTo>
                      <a:pt x="20630" y="1031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6" name="Google Shape;246;p30"/>
              <p:cNvSpPr/>
              <p:nvPr/>
            </p:nvSpPr>
            <p:spPr>
              <a:xfrm>
                <a:off x="4731882" y="3563095"/>
                <a:ext cx="10315" cy="10315"/>
              </a:xfrm>
              <a:custGeom>
                <a:avLst/>
                <a:gdLst/>
                <a:ahLst/>
                <a:cxnLst/>
                <a:rect l="l" t="t" r="r" b="b"/>
                <a:pathLst>
                  <a:path w="10315" h="10315" extrusionOk="0">
                    <a:moveTo>
                      <a:pt x="10315" y="5158"/>
                    </a:moveTo>
                    <a:cubicBezTo>
                      <a:pt x="10315" y="8006"/>
                      <a:pt x="8006" y="10315"/>
                      <a:pt x="5158" y="10315"/>
                    </a:cubicBezTo>
                    <a:cubicBezTo>
                      <a:pt x="2309" y="10315"/>
                      <a:pt x="0" y="8006"/>
                      <a:pt x="0" y="5158"/>
                    </a:cubicBezTo>
                    <a:cubicBezTo>
                      <a:pt x="0" y="2309"/>
                      <a:pt x="2309" y="0"/>
                      <a:pt x="5158" y="0"/>
                    </a:cubicBezTo>
                    <a:cubicBezTo>
                      <a:pt x="8006" y="0"/>
                      <a:pt x="10315" y="2309"/>
                      <a:pt x="10315" y="5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7" name="Google Shape;247;p30"/>
              <p:cNvSpPr/>
              <p:nvPr/>
            </p:nvSpPr>
            <p:spPr>
              <a:xfrm>
                <a:off x="4752512" y="3563095"/>
                <a:ext cx="10315" cy="10315"/>
              </a:xfrm>
              <a:custGeom>
                <a:avLst/>
                <a:gdLst/>
                <a:ahLst/>
                <a:cxnLst/>
                <a:rect l="l" t="t" r="r" b="b"/>
                <a:pathLst>
                  <a:path w="10315" h="10315" extrusionOk="0">
                    <a:moveTo>
                      <a:pt x="10315" y="5158"/>
                    </a:moveTo>
                    <a:cubicBezTo>
                      <a:pt x="10315" y="8006"/>
                      <a:pt x="8006" y="10315"/>
                      <a:pt x="5158" y="10315"/>
                    </a:cubicBezTo>
                    <a:cubicBezTo>
                      <a:pt x="2309" y="10315"/>
                      <a:pt x="0" y="8006"/>
                      <a:pt x="0" y="5158"/>
                    </a:cubicBezTo>
                    <a:cubicBezTo>
                      <a:pt x="0" y="2309"/>
                      <a:pt x="2309" y="0"/>
                      <a:pt x="5158" y="0"/>
                    </a:cubicBezTo>
                    <a:cubicBezTo>
                      <a:pt x="8006" y="0"/>
                      <a:pt x="10315" y="2309"/>
                      <a:pt x="10315" y="5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8" name="Google Shape;248;p30"/>
              <p:cNvSpPr/>
              <p:nvPr/>
            </p:nvSpPr>
            <p:spPr>
              <a:xfrm>
                <a:off x="4773142" y="3563095"/>
                <a:ext cx="10315" cy="10315"/>
              </a:xfrm>
              <a:custGeom>
                <a:avLst/>
                <a:gdLst/>
                <a:ahLst/>
                <a:cxnLst/>
                <a:rect l="l" t="t" r="r" b="b"/>
                <a:pathLst>
                  <a:path w="10315" h="10315" extrusionOk="0">
                    <a:moveTo>
                      <a:pt x="10315" y="5158"/>
                    </a:moveTo>
                    <a:cubicBezTo>
                      <a:pt x="10315" y="8006"/>
                      <a:pt x="8006" y="10315"/>
                      <a:pt x="5158" y="10315"/>
                    </a:cubicBezTo>
                    <a:cubicBezTo>
                      <a:pt x="2309" y="10315"/>
                      <a:pt x="0" y="8006"/>
                      <a:pt x="0" y="5158"/>
                    </a:cubicBezTo>
                    <a:cubicBezTo>
                      <a:pt x="0" y="2309"/>
                      <a:pt x="2309" y="0"/>
                      <a:pt x="5158" y="0"/>
                    </a:cubicBezTo>
                    <a:cubicBezTo>
                      <a:pt x="8006" y="0"/>
                      <a:pt x="10315" y="2309"/>
                      <a:pt x="10315" y="51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49" name="Google Shape;249;p30"/>
              <p:cNvSpPr/>
              <p:nvPr/>
            </p:nvSpPr>
            <p:spPr>
              <a:xfrm>
                <a:off x="4700937" y="3563095"/>
                <a:ext cx="20630" cy="10315"/>
              </a:xfrm>
              <a:custGeom>
                <a:avLst/>
                <a:gdLst/>
                <a:ahLst/>
                <a:cxnLst/>
                <a:rect l="l" t="t" r="r" b="b"/>
                <a:pathLst>
                  <a:path w="20630" h="10315" extrusionOk="0">
                    <a:moveTo>
                      <a:pt x="5158" y="10315"/>
                    </a:moveTo>
                    <a:lnTo>
                      <a:pt x="15473" y="10315"/>
                    </a:lnTo>
                    <a:cubicBezTo>
                      <a:pt x="18325" y="10315"/>
                      <a:pt x="20630" y="8004"/>
                      <a:pt x="20630" y="5158"/>
                    </a:cubicBezTo>
                    <a:cubicBezTo>
                      <a:pt x="20630" y="2311"/>
                      <a:pt x="18325" y="0"/>
                      <a:pt x="15473" y="0"/>
                    </a:cubicBezTo>
                    <a:lnTo>
                      <a:pt x="5158" y="0"/>
                    </a:lnTo>
                    <a:cubicBezTo>
                      <a:pt x="2305" y="0"/>
                      <a:pt x="0" y="2311"/>
                      <a:pt x="0" y="5158"/>
                    </a:cubicBezTo>
                    <a:cubicBezTo>
                      <a:pt x="0" y="8004"/>
                      <a:pt x="2305" y="10315"/>
                      <a:pt x="5158" y="10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50" name="Google Shape;250;p30"/>
            <p:cNvSpPr/>
            <p:nvPr/>
          </p:nvSpPr>
          <p:spPr>
            <a:xfrm rot="5400000">
              <a:off x="1089020" y="5022154"/>
              <a:ext cx="1088274" cy="1868095"/>
            </a:xfrm>
            <a:custGeom>
              <a:avLst/>
              <a:gdLst/>
              <a:ahLst/>
              <a:cxnLst/>
              <a:rect l="l" t="t" r="r" b="b"/>
              <a:pathLst>
                <a:path w="916073" h="1572501" extrusionOk="0">
                  <a:moveTo>
                    <a:pt x="0" y="1572501"/>
                  </a:moveTo>
                  <a:lnTo>
                    <a:pt x="393125" y="0"/>
                  </a:lnTo>
                  <a:lnTo>
                    <a:pt x="916073" y="0"/>
                  </a:lnTo>
                  <a:lnTo>
                    <a:pt x="522948" y="1572501"/>
                  </a:lnTo>
                  <a:lnTo>
                    <a:pt x="0" y="1572501"/>
                  </a:lnTo>
                  <a:close/>
                </a:path>
              </a:pathLst>
            </a:custGeom>
            <a:solidFill>
              <a:srgbClr val="82241B"/>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51" name="Google Shape;251;p30"/>
            <p:cNvGrpSpPr/>
            <p:nvPr/>
          </p:nvGrpSpPr>
          <p:grpSpPr>
            <a:xfrm>
              <a:off x="5288475" y="4792538"/>
              <a:ext cx="464175" cy="464174"/>
              <a:chOff x="4847275" y="3995212"/>
              <a:chExt cx="510593" cy="510592"/>
            </a:xfrm>
          </p:grpSpPr>
          <p:sp>
            <p:nvSpPr>
              <p:cNvPr id="252" name="Google Shape;252;p30"/>
              <p:cNvSpPr/>
              <p:nvPr/>
            </p:nvSpPr>
            <p:spPr>
              <a:xfrm>
                <a:off x="4847275" y="4326846"/>
                <a:ext cx="136158" cy="178958"/>
              </a:xfrm>
              <a:custGeom>
                <a:avLst/>
                <a:gdLst/>
                <a:ahLst/>
                <a:cxnLst/>
                <a:rect l="l" t="t" r="r" b="b"/>
                <a:pathLst>
                  <a:path w="136158" h="178958" extrusionOk="0">
                    <a:moveTo>
                      <a:pt x="96200" y="74484"/>
                    </a:moveTo>
                    <a:cubicBezTo>
                      <a:pt x="113837" y="58954"/>
                      <a:pt x="115543" y="32067"/>
                      <a:pt x="100012" y="14430"/>
                    </a:cubicBezTo>
                    <a:cubicBezTo>
                      <a:pt x="84482" y="-3207"/>
                      <a:pt x="57595" y="-4913"/>
                      <a:pt x="39958" y="10618"/>
                    </a:cubicBezTo>
                    <a:cubicBezTo>
                      <a:pt x="22321" y="26148"/>
                      <a:pt x="20615" y="53035"/>
                      <a:pt x="36146" y="70672"/>
                    </a:cubicBezTo>
                    <a:cubicBezTo>
                      <a:pt x="37335" y="72022"/>
                      <a:pt x="38608" y="73295"/>
                      <a:pt x="39958" y="74484"/>
                    </a:cubicBezTo>
                    <a:cubicBezTo>
                      <a:pt x="15659" y="85517"/>
                      <a:pt x="40" y="109723"/>
                      <a:pt x="0" y="136410"/>
                    </a:cubicBezTo>
                    <a:lnTo>
                      <a:pt x="0" y="170449"/>
                    </a:lnTo>
                    <a:cubicBezTo>
                      <a:pt x="-1" y="175148"/>
                      <a:pt x="3807" y="178958"/>
                      <a:pt x="8506" y="178959"/>
                    </a:cubicBezTo>
                    <a:cubicBezTo>
                      <a:pt x="8507" y="178959"/>
                      <a:pt x="8509" y="178959"/>
                      <a:pt x="8510" y="178959"/>
                    </a:cubicBezTo>
                    <a:lnTo>
                      <a:pt x="127648" y="178959"/>
                    </a:lnTo>
                    <a:cubicBezTo>
                      <a:pt x="132347" y="178960"/>
                      <a:pt x="136157" y="175152"/>
                      <a:pt x="136158" y="170453"/>
                    </a:cubicBezTo>
                    <a:cubicBezTo>
                      <a:pt x="136158" y="170452"/>
                      <a:pt x="136158" y="170450"/>
                      <a:pt x="136158" y="170449"/>
                    </a:cubicBezTo>
                    <a:lnTo>
                      <a:pt x="136158" y="136410"/>
                    </a:lnTo>
                    <a:cubicBezTo>
                      <a:pt x="136118" y="109723"/>
                      <a:pt x="120499" y="85517"/>
                      <a:pt x="96200" y="74484"/>
                    </a:cubicBezTo>
                    <a:close/>
                    <a:moveTo>
                      <a:pt x="68079" y="17271"/>
                    </a:moveTo>
                    <a:cubicBezTo>
                      <a:pt x="82179" y="17271"/>
                      <a:pt x="93609" y="28701"/>
                      <a:pt x="93609" y="42801"/>
                    </a:cubicBezTo>
                    <a:cubicBezTo>
                      <a:pt x="93609" y="56901"/>
                      <a:pt x="82179" y="68330"/>
                      <a:pt x="68079" y="68330"/>
                    </a:cubicBezTo>
                    <a:cubicBezTo>
                      <a:pt x="53986" y="68316"/>
                      <a:pt x="42564" y="56894"/>
                      <a:pt x="42549" y="42801"/>
                    </a:cubicBezTo>
                    <a:cubicBezTo>
                      <a:pt x="42549" y="28701"/>
                      <a:pt x="53979" y="17271"/>
                      <a:pt x="68079" y="17271"/>
                    </a:cubicBezTo>
                    <a:close/>
                    <a:moveTo>
                      <a:pt x="119138" y="161939"/>
                    </a:moveTo>
                    <a:lnTo>
                      <a:pt x="17020" y="161939"/>
                    </a:lnTo>
                    <a:lnTo>
                      <a:pt x="17020" y="136410"/>
                    </a:lnTo>
                    <a:cubicBezTo>
                      <a:pt x="17020" y="108210"/>
                      <a:pt x="39879" y="85350"/>
                      <a:pt x="68079" y="85350"/>
                    </a:cubicBezTo>
                    <a:cubicBezTo>
                      <a:pt x="96279" y="85350"/>
                      <a:pt x="119138" y="108210"/>
                      <a:pt x="119138" y="136410"/>
                    </a:cubicBezTo>
                    <a:lnTo>
                      <a:pt x="119138" y="1619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3" name="Google Shape;253;p30"/>
              <p:cNvSpPr/>
              <p:nvPr/>
            </p:nvSpPr>
            <p:spPr>
              <a:xfrm>
                <a:off x="5221710" y="4326846"/>
                <a:ext cx="136158" cy="178958"/>
              </a:xfrm>
              <a:custGeom>
                <a:avLst/>
                <a:gdLst/>
                <a:ahLst/>
                <a:cxnLst/>
                <a:rect l="l" t="t" r="r" b="b"/>
                <a:pathLst>
                  <a:path w="136158" h="178958" extrusionOk="0">
                    <a:moveTo>
                      <a:pt x="96200" y="74484"/>
                    </a:moveTo>
                    <a:cubicBezTo>
                      <a:pt x="113837" y="58954"/>
                      <a:pt x="115543" y="32067"/>
                      <a:pt x="100012" y="14430"/>
                    </a:cubicBezTo>
                    <a:cubicBezTo>
                      <a:pt x="84482" y="-3207"/>
                      <a:pt x="57595" y="-4913"/>
                      <a:pt x="39958" y="10618"/>
                    </a:cubicBezTo>
                    <a:cubicBezTo>
                      <a:pt x="22321" y="26148"/>
                      <a:pt x="20615" y="53035"/>
                      <a:pt x="36146" y="70672"/>
                    </a:cubicBezTo>
                    <a:cubicBezTo>
                      <a:pt x="37335" y="72022"/>
                      <a:pt x="38608" y="73295"/>
                      <a:pt x="39958" y="74484"/>
                    </a:cubicBezTo>
                    <a:cubicBezTo>
                      <a:pt x="15659" y="85517"/>
                      <a:pt x="40" y="109723"/>
                      <a:pt x="0" y="136410"/>
                    </a:cubicBezTo>
                    <a:lnTo>
                      <a:pt x="0" y="170449"/>
                    </a:lnTo>
                    <a:cubicBezTo>
                      <a:pt x="-1" y="175148"/>
                      <a:pt x="3807" y="178958"/>
                      <a:pt x="8506" y="178959"/>
                    </a:cubicBezTo>
                    <a:cubicBezTo>
                      <a:pt x="8507" y="178959"/>
                      <a:pt x="8509" y="178959"/>
                      <a:pt x="8510" y="178959"/>
                    </a:cubicBezTo>
                    <a:lnTo>
                      <a:pt x="127648" y="178959"/>
                    </a:lnTo>
                    <a:cubicBezTo>
                      <a:pt x="132347" y="178960"/>
                      <a:pt x="136157" y="175152"/>
                      <a:pt x="136158" y="170453"/>
                    </a:cubicBezTo>
                    <a:cubicBezTo>
                      <a:pt x="136158" y="170452"/>
                      <a:pt x="136158" y="170450"/>
                      <a:pt x="136158" y="170449"/>
                    </a:cubicBezTo>
                    <a:lnTo>
                      <a:pt x="136158" y="136410"/>
                    </a:lnTo>
                    <a:cubicBezTo>
                      <a:pt x="136118" y="109723"/>
                      <a:pt x="120499" y="85517"/>
                      <a:pt x="96200" y="74484"/>
                    </a:cubicBezTo>
                    <a:close/>
                    <a:moveTo>
                      <a:pt x="68079" y="17271"/>
                    </a:moveTo>
                    <a:cubicBezTo>
                      <a:pt x="82179" y="17271"/>
                      <a:pt x="93609" y="28701"/>
                      <a:pt x="93609" y="42801"/>
                    </a:cubicBezTo>
                    <a:cubicBezTo>
                      <a:pt x="93609" y="56901"/>
                      <a:pt x="82179" y="68330"/>
                      <a:pt x="68079" y="68330"/>
                    </a:cubicBezTo>
                    <a:cubicBezTo>
                      <a:pt x="53986" y="68316"/>
                      <a:pt x="42564" y="56894"/>
                      <a:pt x="42549" y="42801"/>
                    </a:cubicBezTo>
                    <a:cubicBezTo>
                      <a:pt x="42549" y="28701"/>
                      <a:pt x="53979" y="17271"/>
                      <a:pt x="68079" y="17271"/>
                    </a:cubicBezTo>
                    <a:close/>
                    <a:moveTo>
                      <a:pt x="119138" y="161939"/>
                    </a:moveTo>
                    <a:lnTo>
                      <a:pt x="17020" y="161939"/>
                    </a:lnTo>
                    <a:lnTo>
                      <a:pt x="17020" y="136410"/>
                    </a:lnTo>
                    <a:cubicBezTo>
                      <a:pt x="17020" y="108210"/>
                      <a:pt x="39879" y="85350"/>
                      <a:pt x="68079" y="85350"/>
                    </a:cubicBezTo>
                    <a:cubicBezTo>
                      <a:pt x="96279" y="85350"/>
                      <a:pt x="119138" y="108210"/>
                      <a:pt x="119138" y="136410"/>
                    </a:cubicBezTo>
                    <a:lnTo>
                      <a:pt x="119138" y="1619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4" name="Google Shape;254;p30"/>
              <p:cNvSpPr/>
              <p:nvPr/>
            </p:nvSpPr>
            <p:spPr>
              <a:xfrm>
                <a:off x="4915355" y="3995212"/>
                <a:ext cx="442513" cy="357410"/>
              </a:xfrm>
              <a:custGeom>
                <a:avLst/>
                <a:gdLst/>
                <a:ahLst/>
                <a:cxnLst/>
                <a:rect l="l" t="t" r="r" b="b"/>
                <a:pathLst>
                  <a:path w="442513" h="357410" extrusionOk="0">
                    <a:moveTo>
                      <a:pt x="221257" y="0"/>
                    </a:moveTo>
                    <a:cubicBezTo>
                      <a:pt x="99256" y="0"/>
                      <a:pt x="0" y="77810"/>
                      <a:pt x="0" y="173456"/>
                    </a:cubicBezTo>
                    <a:cubicBezTo>
                      <a:pt x="0" y="223776"/>
                      <a:pt x="27640" y="271361"/>
                      <a:pt x="75928" y="304320"/>
                    </a:cubicBezTo>
                    <a:cubicBezTo>
                      <a:pt x="73602" y="309619"/>
                      <a:pt x="70792" y="314693"/>
                      <a:pt x="67534" y="319478"/>
                    </a:cubicBezTo>
                    <a:cubicBezTo>
                      <a:pt x="60596" y="330506"/>
                      <a:pt x="54604" y="340029"/>
                      <a:pt x="57272" y="348415"/>
                    </a:cubicBezTo>
                    <a:cubicBezTo>
                      <a:pt x="58459" y="352087"/>
                      <a:pt x="61226" y="355036"/>
                      <a:pt x="64818" y="356451"/>
                    </a:cubicBezTo>
                    <a:cubicBezTo>
                      <a:pt x="66549" y="357127"/>
                      <a:pt x="68398" y="357452"/>
                      <a:pt x="70257" y="357407"/>
                    </a:cubicBezTo>
                    <a:cubicBezTo>
                      <a:pt x="84462" y="355437"/>
                      <a:pt x="98364" y="351695"/>
                      <a:pt x="111638" y="346270"/>
                    </a:cubicBezTo>
                    <a:cubicBezTo>
                      <a:pt x="122505" y="342271"/>
                      <a:pt x="133609" y="338948"/>
                      <a:pt x="144888" y="336322"/>
                    </a:cubicBezTo>
                    <a:lnTo>
                      <a:pt x="144905" y="336322"/>
                    </a:lnTo>
                    <a:cubicBezTo>
                      <a:pt x="169736" y="343399"/>
                      <a:pt x="195437" y="346961"/>
                      <a:pt x="221257" y="346902"/>
                    </a:cubicBezTo>
                    <a:cubicBezTo>
                      <a:pt x="343258" y="346902"/>
                      <a:pt x="442514" y="269092"/>
                      <a:pt x="442514" y="173455"/>
                    </a:cubicBezTo>
                    <a:cubicBezTo>
                      <a:pt x="442514" y="77810"/>
                      <a:pt x="343258" y="0"/>
                      <a:pt x="221257" y="0"/>
                    </a:cubicBezTo>
                    <a:close/>
                    <a:moveTo>
                      <a:pt x="221257" y="329882"/>
                    </a:moveTo>
                    <a:cubicBezTo>
                      <a:pt x="197028" y="329942"/>
                      <a:pt x="172910" y="326605"/>
                      <a:pt x="149609" y="319968"/>
                    </a:cubicBezTo>
                    <a:cubicBezTo>
                      <a:pt x="143293" y="318140"/>
                      <a:pt x="132685" y="321315"/>
                      <a:pt x="106253" y="330124"/>
                    </a:cubicBezTo>
                    <a:cubicBezTo>
                      <a:pt x="96592" y="333348"/>
                      <a:pt x="83146" y="337836"/>
                      <a:pt x="75376" y="339623"/>
                    </a:cubicBezTo>
                    <a:cubicBezTo>
                      <a:pt x="77172" y="336124"/>
                      <a:pt x="79980" y="331662"/>
                      <a:pt x="81942" y="328545"/>
                    </a:cubicBezTo>
                    <a:cubicBezTo>
                      <a:pt x="89970" y="315789"/>
                      <a:pt x="99962" y="299907"/>
                      <a:pt x="87236" y="291415"/>
                    </a:cubicBezTo>
                    <a:cubicBezTo>
                      <a:pt x="42612" y="261629"/>
                      <a:pt x="17020" y="218631"/>
                      <a:pt x="17020" y="173456"/>
                    </a:cubicBezTo>
                    <a:cubicBezTo>
                      <a:pt x="17020" y="87193"/>
                      <a:pt x="108642" y="17020"/>
                      <a:pt x="221257" y="17020"/>
                    </a:cubicBezTo>
                    <a:cubicBezTo>
                      <a:pt x="333871" y="17020"/>
                      <a:pt x="425494" y="87193"/>
                      <a:pt x="425494" y="173456"/>
                    </a:cubicBezTo>
                    <a:cubicBezTo>
                      <a:pt x="425494" y="259709"/>
                      <a:pt x="333871" y="329882"/>
                      <a:pt x="221257" y="3298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5" name="Google Shape;255;p30"/>
              <p:cNvSpPr/>
              <p:nvPr/>
            </p:nvSpPr>
            <p:spPr>
              <a:xfrm>
                <a:off x="5008963" y="4029251"/>
                <a:ext cx="297845" cy="246786"/>
              </a:xfrm>
              <a:custGeom>
                <a:avLst/>
                <a:gdLst/>
                <a:ahLst/>
                <a:cxnLst/>
                <a:rect l="l" t="t" r="r" b="b"/>
                <a:pathLst>
                  <a:path w="297845" h="246786" extrusionOk="0">
                    <a:moveTo>
                      <a:pt x="289336" y="148923"/>
                    </a:moveTo>
                    <a:cubicBezTo>
                      <a:pt x="289332" y="144817"/>
                      <a:pt x="288371" y="140768"/>
                      <a:pt x="286531" y="137097"/>
                    </a:cubicBezTo>
                    <a:cubicBezTo>
                      <a:pt x="293548" y="131852"/>
                      <a:pt x="297729" y="123643"/>
                      <a:pt x="297846" y="114883"/>
                    </a:cubicBezTo>
                    <a:cubicBezTo>
                      <a:pt x="296575" y="97306"/>
                      <a:pt x="281396" y="84026"/>
                      <a:pt x="263806" y="85099"/>
                    </a:cubicBezTo>
                    <a:lnTo>
                      <a:pt x="178708" y="85099"/>
                    </a:lnTo>
                    <a:lnTo>
                      <a:pt x="178708" y="29785"/>
                    </a:lnTo>
                    <a:cubicBezTo>
                      <a:pt x="178708" y="13335"/>
                      <a:pt x="165373" y="0"/>
                      <a:pt x="148923" y="0"/>
                    </a:cubicBezTo>
                    <a:cubicBezTo>
                      <a:pt x="132473" y="0"/>
                      <a:pt x="119138" y="13335"/>
                      <a:pt x="119138" y="29785"/>
                    </a:cubicBezTo>
                    <a:lnTo>
                      <a:pt x="119138" y="85099"/>
                    </a:lnTo>
                    <a:lnTo>
                      <a:pt x="8510" y="85099"/>
                    </a:lnTo>
                    <a:cubicBezTo>
                      <a:pt x="3811" y="85098"/>
                      <a:pt x="1" y="88906"/>
                      <a:pt x="0" y="93604"/>
                    </a:cubicBezTo>
                    <a:cubicBezTo>
                      <a:pt x="0" y="93606"/>
                      <a:pt x="0" y="93608"/>
                      <a:pt x="0" y="93609"/>
                    </a:cubicBezTo>
                    <a:lnTo>
                      <a:pt x="0" y="238277"/>
                    </a:lnTo>
                    <a:cubicBezTo>
                      <a:pt x="-1" y="242975"/>
                      <a:pt x="3807" y="246786"/>
                      <a:pt x="8506" y="246787"/>
                    </a:cubicBezTo>
                    <a:cubicBezTo>
                      <a:pt x="8507" y="246787"/>
                      <a:pt x="8509" y="246787"/>
                      <a:pt x="8510" y="246787"/>
                    </a:cubicBezTo>
                    <a:lnTo>
                      <a:pt x="234022" y="246787"/>
                    </a:lnTo>
                    <a:cubicBezTo>
                      <a:pt x="250463" y="246766"/>
                      <a:pt x="263786" y="233443"/>
                      <a:pt x="263806" y="217002"/>
                    </a:cubicBezTo>
                    <a:cubicBezTo>
                      <a:pt x="263809" y="214725"/>
                      <a:pt x="263544" y="212453"/>
                      <a:pt x="263017" y="210238"/>
                    </a:cubicBezTo>
                    <a:cubicBezTo>
                      <a:pt x="278081" y="203621"/>
                      <a:pt x="284928" y="186046"/>
                      <a:pt x="278311" y="170984"/>
                    </a:cubicBezTo>
                    <a:cubicBezTo>
                      <a:pt x="278292" y="170941"/>
                      <a:pt x="278273" y="170898"/>
                      <a:pt x="278254" y="170855"/>
                    </a:cubicBezTo>
                    <a:cubicBezTo>
                      <a:pt x="285102" y="165619"/>
                      <a:pt x="289184" y="157542"/>
                      <a:pt x="289336" y="148923"/>
                    </a:cubicBezTo>
                    <a:close/>
                    <a:moveTo>
                      <a:pt x="59569" y="229767"/>
                    </a:moveTo>
                    <a:lnTo>
                      <a:pt x="17020" y="229767"/>
                    </a:lnTo>
                    <a:lnTo>
                      <a:pt x="17020" y="102119"/>
                    </a:lnTo>
                    <a:lnTo>
                      <a:pt x="59569" y="102119"/>
                    </a:lnTo>
                    <a:lnTo>
                      <a:pt x="59569" y="229767"/>
                    </a:lnTo>
                    <a:close/>
                    <a:moveTo>
                      <a:pt x="93609" y="229767"/>
                    </a:moveTo>
                    <a:lnTo>
                      <a:pt x="76589" y="229767"/>
                    </a:lnTo>
                    <a:lnTo>
                      <a:pt x="76589" y="102119"/>
                    </a:lnTo>
                    <a:lnTo>
                      <a:pt x="93609" y="102119"/>
                    </a:lnTo>
                    <a:lnTo>
                      <a:pt x="93609" y="229767"/>
                    </a:lnTo>
                    <a:close/>
                    <a:moveTo>
                      <a:pt x="271015" y="126410"/>
                    </a:moveTo>
                    <a:lnTo>
                      <a:pt x="271015" y="126410"/>
                    </a:lnTo>
                    <a:cubicBezTo>
                      <a:pt x="266590" y="127999"/>
                      <a:pt x="264290" y="132875"/>
                      <a:pt x="265880" y="137301"/>
                    </a:cubicBezTo>
                    <a:cubicBezTo>
                      <a:pt x="266359" y="138638"/>
                      <a:pt x="267167" y="139833"/>
                      <a:pt x="268227" y="140779"/>
                    </a:cubicBezTo>
                    <a:cubicBezTo>
                      <a:pt x="270693" y="142783"/>
                      <a:pt x="272182" y="145749"/>
                      <a:pt x="272316" y="148923"/>
                    </a:cubicBezTo>
                    <a:cubicBezTo>
                      <a:pt x="271795" y="154194"/>
                      <a:pt x="268149" y="158632"/>
                      <a:pt x="263079" y="160167"/>
                    </a:cubicBezTo>
                    <a:cubicBezTo>
                      <a:pt x="258709" y="161903"/>
                      <a:pt x="256574" y="166852"/>
                      <a:pt x="258310" y="171222"/>
                    </a:cubicBezTo>
                    <a:cubicBezTo>
                      <a:pt x="258727" y="172273"/>
                      <a:pt x="259349" y="173229"/>
                      <a:pt x="260141" y="174037"/>
                    </a:cubicBezTo>
                    <a:cubicBezTo>
                      <a:pt x="265081" y="179052"/>
                      <a:pt x="265019" y="187123"/>
                      <a:pt x="260004" y="192063"/>
                    </a:cubicBezTo>
                    <a:cubicBezTo>
                      <a:pt x="257591" y="194439"/>
                      <a:pt x="254332" y="195757"/>
                      <a:pt x="250946" y="195727"/>
                    </a:cubicBezTo>
                    <a:cubicBezTo>
                      <a:pt x="246245" y="195729"/>
                      <a:pt x="242437" y="199541"/>
                      <a:pt x="242439" y="204241"/>
                    </a:cubicBezTo>
                    <a:cubicBezTo>
                      <a:pt x="242440" y="206090"/>
                      <a:pt x="243043" y="207889"/>
                      <a:pt x="244157" y="209364"/>
                    </a:cubicBezTo>
                    <a:cubicBezTo>
                      <a:pt x="248426" y="214911"/>
                      <a:pt x="247391" y="222867"/>
                      <a:pt x="241846" y="227136"/>
                    </a:cubicBezTo>
                    <a:cubicBezTo>
                      <a:pt x="239604" y="228862"/>
                      <a:pt x="236851" y="229787"/>
                      <a:pt x="234023" y="229767"/>
                    </a:cubicBezTo>
                    <a:lnTo>
                      <a:pt x="110628" y="229767"/>
                    </a:lnTo>
                    <a:lnTo>
                      <a:pt x="110628" y="102119"/>
                    </a:lnTo>
                    <a:lnTo>
                      <a:pt x="127648" y="102119"/>
                    </a:lnTo>
                    <a:cubicBezTo>
                      <a:pt x="132347" y="102120"/>
                      <a:pt x="136157" y="98311"/>
                      <a:pt x="136158" y="93613"/>
                    </a:cubicBezTo>
                    <a:cubicBezTo>
                      <a:pt x="136158" y="93612"/>
                      <a:pt x="136158" y="93610"/>
                      <a:pt x="136158" y="93609"/>
                    </a:cubicBezTo>
                    <a:lnTo>
                      <a:pt x="136158" y="29785"/>
                    </a:lnTo>
                    <a:cubicBezTo>
                      <a:pt x="136158" y="22735"/>
                      <a:pt x="141874" y="17020"/>
                      <a:pt x="148923" y="17020"/>
                    </a:cubicBezTo>
                    <a:cubicBezTo>
                      <a:pt x="155972" y="17020"/>
                      <a:pt x="161688" y="22735"/>
                      <a:pt x="161688" y="29785"/>
                    </a:cubicBezTo>
                    <a:lnTo>
                      <a:pt x="161688" y="93609"/>
                    </a:lnTo>
                    <a:cubicBezTo>
                      <a:pt x="161687" y="98307"/>
                      <a:pt x="165495" y="102118"/>
                      <a:pt x="170193" y="102119"/>
                    </a:cubicBezTo>
                    <a:cubicBezTo>
                      <a:pt x="170194" y="102119"/>
                      <a:pt x="170197" y="102119"/>
                      <a:pt x="170198" y="102119"/>
                    </a:cubicBezTo>
                    <a:lnTo>
                      <a:pt x="263806" y="102119"/>
                    </a:lnTo>
                    <a:cubicBezTo>
                      <a:pt x="273031" y="102119"/>
                      <a:pt x="280826" y="107961"/>
                      <a:pt x="280826" y="114883"/>
                    </a:cubicBezTo>
                    <a:cubicBezTo>
                      <a:pt x="280297" y="120403"/>
                      <a:pt x="276380" y="125006"/>
                      <a:pt x="271015" y="1264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256" name="Google Shape;256;p30"/>
            <p:cNvSpPr/>
            <p:nvPr/>
          </p:nvSpPr>
          <p:spPr>
            <a:xfrm rot="5400000">
              <a:off x="3019257" y="4544846"/>
              <a:ext cx="1088698" cy="1898381"/>
            </a:xfrm>
            <a:custGeom>
              <a:avLst/>
              <a:gdLst/>
              <a:ahLst/>
              <a:cxnLst/>
              <a:rect l="l" t="t" r="r" b="b"/>
              <a:pathLst>
                <a:path w="916430" h="1597995" extrusionOk="0">
                  <a:moveTo>
                    <a:pt x="0" y="1597995"/>
                  </a:moveTo>
                  <a:lnTo>
                    <a:pt x="393482" y="0"/>
                  </a:lnTo>
                  <a:lnTo>
                    <a:pt x="916430" y="0"/>
                  </a:lnTo>
                  <a:lnTo>
                    <a:pt x="522948" y="1597995"/>
                  </a:lnTo>
                  <a:lnTo>
                    <a:pt x="0" y="1597995"/>
                  </a:lnTo>
                  <a:close/>
                </a:path>
              </a:pathLst>
            </a:custGeom>
            <a:solidFill>
              <a:srgbClr val="0C5DE3"/>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7" name="Google Shape;257;p30"/>
            <p:cNvSpPr/>
            <p:nvPr/>
          </p:nvSpPr>
          <p:spPr>
            <a:xfrm rot="5400000">
              <a:off x="4976216" y="4081503"/>
              <a:ext cx="1088697" cy="1909516"/>
            </a:xfrm>
            <a:custGeom>
              <a:avLst/>
              <a:gdLst/>
              <a:ahLst/>
              <a:cxnLst/>
              <a:rect l="l" t="t" r="r" b="b"/>
              <a:pathLst>
                <a:path w="916429" h="1607368" extrusionOk="0">
                  <a:moveTo>
                    <a:pt x="0" y="1607368"/>
                  </a:moveTo>
                  <a:lnTo>
                    <a:pt x="393481" y="0"/>
                  </a:lnTo>
                  <a:lnTo>
                    <a:pt x="916429" y="0"/>
                  </a:lnTo>
                  <a:lnTo>
                    <a:pt x="522948" y="1607368"/>
                  </a:lnTo>
                  <a:lnTo>
                    <a:pt x="0" y="1607368"/>
                  </a:lnTo>
                  <a:close/>
                </a:path>
              </a:pathLst>
            </a:custGeom>
            <a:solidFill>
              <a:srgbClr val="BB0F14"/>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8" name="Google Shape;258;p30"/>
            <p:cNvSpPr/>
            <p:nvPr/>
          </p:nvSpPr>
          <p:spPr>
            <a:xfrm rot="5400000">
              <a:off x="6938739" y="3624210"/>
              <a:ext cx="1088698" cy="1909519"/>
            </a:xfrm>
            <a:custGeom>
              <a:avLst/>
              <a:gdLst/>
              <a:ahLst/>
              <a:cxnLst/>
              <a:rect l="l" t="t" r="r" b="b"/>
              <a:pathLst>
                <a:path w="916430" h="1607371" extrusionOk="0">
                  <a:moveTo>
                    <a:pt x="0" y="1607371"/>
                  </a:moveTo>
                  <a:lnTo>
                    <a:pt x="393481" y="0"/>
                  </a:lnTo>
                  <a:lnTo>
                    <a:pt x="916430" y="0"/>
                  </a:lnTo>
                  <a:lnTo>
                    <a:pt x="522949" y="1607371"/>
                  </a:lnTo>
                  <a:lnTo>
                    <a:pt x="0" y="1607371"/>
                  </a:lnTo>
                  <a:close/>
                </a:path>
              </a:pathLst>
            </a:custGeom>
            <a:solidFill>
              <a:srgbClr val="676769"/>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9" name="Google Shape;259;p30"/>
            <p:cNvSpPr/>
            <p:nvPr/>
          </p:nvSpPr>
          <p:spPr>
            <a:xfrm>
              <a:off x="2698485" y="2614628"/>
              <a:ext cx="1695472" cy="2114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Users have too many passwords to remember </a:t>
              </a:r>
              <a:endParaRPr dirty="0"/>
            </a:p>
            <a:p>
              <a:pPr marL="0" marR="0" lvl="0" indent="0" algn="l" rtl="0">
                <a:spcBef>
                  <a:spcPts val="600"/>
                </a:spcBef>
                <a:spcAft>
                  <a:spcPts val="0"/>
                </a:spcAft>
                <a:buNone/>
              </a:pPr>
              <a:endParaRPr sz="800" dirty="0">
                <a:solidFill>
                  <a:schemeClr val="lt1"/>
                </a:solidFill>
                <a:latin typeface="Arial"/>
                <a:ea typeface="Arial"/>
                <a:cs typeface="Arial"/>
                <a:sym typeface="Arial"/>
              </a:endParaRPr>
            </a:p>
            <a:p>
              <a:pPr marL="0" marR="0" lvl="0" indent="0" algn="l" rtl="0">
                <a:spcBef>
                  <a:spcPts val="600"/>
                </a:spcBef>
                <a:spcAft>
                  <a:spcPts val="0"/>
                </a:spcAft>
                <a:buNone/>
              </a:pPr>
              <a:r>
                <a:rPr lang="en-US" sz="1400" dirty="0">
                  <a:solidFill>
                    <a:schemeClr val="lt1"/>
                  </a:solidFill>
                  <a:latin typeface="Arial"/>
                  <a:ea typeface="Arial"/>
                  <a:cs typeface="Arial"/>
                  <a:sym typeface="Arial"/>
                </a:rPr>
                <a:t>IT support flooded with password reset calls.</a:t>
              </a:r>
              <a:endParaRPr dirty="0"/>
            </a:p>
            <a:p>
              <a:pPr marL="0" marR="0" lvl="0" indent="0" algn="l" rtl="0">
                <a:spcBef>
                  <a:spcPts val="600"/>
                </a:spcBef>
                <a:spcAft>
                  <a:spcPts val="0"/>
                </a:spcAft>
                <a:buNone/>
              </a:pPr>
              <a:endParaRPr sz="800" i="1" dirty="0">
                <a:solidFill>
                  <a:schemeClr val="lt1"/>
                </a:solidFill>
                <a:latin typeface="Arial"/>
                <a:ea typeface="Arial"/>
                <a:cs typeface="Arial"/>
                <a:sym typeface="Arial"/>
              </a:endParaRPr>
            </a:p>
            <a:p>
              <a:pPr marL="0" marR="0" lvl="0" indent="0" algn="l" rtl="0">
                <a:spcBef>
                  <a:spcPts val="600"/>
                </a:spcBef>
                <a:spcAft>
                  <a:spcPts val="0"/>
                </a:spcAft>
                <a:buNone/>
              </a:pPr>
              <a:r>
                <a:rPr lang="en-US" sz="1400" i="1" dirty="0">
                  <a:solidFill>
                    <a:schemeClr val="lt1"/>
                  </a:solidFill>
                  <a:latin typeface="Arial"/>
                  <a:ea typeface="Arial"/>
                  <a:cs typeface="Arial"/>
                  <a:sym typeface="Arial"/>
                </a:rPr>
                <a:t>Each password reset call costs $70.</a:t>
              </a:r>
              <a:endParaRPr dirty="0"/>
            </a:p>
          </p:txBody>
        </p:sp>
        <p:sp>
          <p:nvSpPr>
            <p:cNvPr id="260" name="Google Shape;260;p30"/>
            <p:cNvSpPr/>
            <p:nvPr/>
          </p:nvSpPr>
          <p:spPr>
            <a:xfrm>
              <a:off x="4637765" y="2076880"/>
              <a:ext cx="1809948" cy="32477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Enterprises have too many IAM solutions to manage with limited IT resources/ cyber-expertise. </a:t>
              </a:r>
              <a:endParaRPr dirty="0"/>
            </a:p>
            <a:p>
              <a:pPr marL="0" marR="0" lvl="0" indent="0" algn="l" rtl="0">
                <a:spcBef>
                  <a:spcPts val="600"/>
                </a:spcBef>
                <a:spcAft>
                  <a:spcPts val="0"/>
                </a:spcAft>
                <a:buNone/>
              </a:pPr>
              <a:endParaRPr sz="800" dirty="0">
                <a:solidFill>
                  <a:schemeClr val="lt1"/>
                </a:solidFill>
                <a:latin typeface="Arial"/>
                <a:ea typeface="Arial"/>
                <a:cs typeface="Arial"/>
                <a:sym typeface="Arial"/>
              </a:endParaRPr>
            </a:p>
            <a:p>
              <a:pPr marL="0" marR="0" lvl="0" indent="0" algn="l" rtl="0">
                <a:spcBef>
                  <a:spcPts val="600"/>
                </a:spcBef>
                <a:spcAft>
                  <a:spcPts val="0"/>
                </a:spcAft>
                <a:buNone/>
              </a:pPr>
              <a:r>
                <a:rPr lang="en-US" sz="1400" dirty="0">
                  <a:solidFill>
                    <a:schemeClr val="lt1"/>
                  </a:solidFill>
                  <a:latin typeface="Arial"/>
                  <a:ea typeface="Arial"/>
                  <a:cs typeface="Arial"/>
                  <a:sym typeface="Arial"/>
                </a:rPr>
                <a:t>Top brands are too expensive for SMEs.</a:t>
              </a:r>
              <a:endParaRPr dirty="0"/>
            </a:p>
            <a:p>
              <a:pPr marL="0" marR="0" lvl="0" indent="0" algn="l" rtl="0">
                <a:spcBef>
                  <a:spcPts val="600"/>
                </a:spcBef>
                <a:spcAft>
                  <a:spcPts val="0"/>
                </a:spcAft>
                <a:buNone/>
              </a:pPr>
              <a:endParaRPr sz="800" dirty="0">
                <a:solidFill>
                  <a:schemeClr val="lt1"/>
                </a:solidFill>
                <a:latin typeface="Arial"/>
                <a:ea typeface="Arial"/>
                <a:cs typeface="Arial"/>
                <a:sym typeface="Arial"/>
              </a:endParaRPr>
            </a:p>
            <a:p>
              <a:pPr marL="0" marR="0" lvl="0" indent="0" algn="l" rtl="0">
                <a:spcBef>
                  <a:spcPts val="600"/>
                </a:spcBef>
                <a:spcAft>
                  <a:spcPts val="0"/>
                </a:spcAft>
                <a:buNone/>
              </a:pPr>
              <a:r>
                <a:rPr lang="en-US" sz="1400" i="1" dirty="0">
                  <a:solidFill>
                    <a:schemeClr val="lt1"/>
                  </a:solidFill>
                  <a:latin typeface="Arial"/>
                  <a:ea typeface="Arial"/>
                  <a:cs typeface="Arial"/>
                  <a:sym typeface="Arial"/>
                </a:rPr>
                <a:t>BIO-key streamlines solutions, reducing vendor &amp; IT team costs.</a:t>
              </a:r>
              <a:endParaRPr sz="1400" dirty="0">
                <a:solidFill>
                  <a:schemeClr val="lt1"/>
                </a:solidFill>
                <a:latin typeface="Arial"/>
                <a:ea typeface="Arial"/>
                <a:cs typeface="Arial"/>
                <a:sym typeface="Arial"/>
              </a:endParaRPr>
            </a:p>
            <a:p>
              <a:pPr marL="0" marR="0" lvl="0" indent="0" algn="l" rtl="0">
                <a:spcBef>
                  <a:spcPts val="600"/>
                </a:spcBef>
                <a:spcAft>
                  <a:spcPts val="0"/>
                </a:spcAft>
                <a:buNone/>
              </a:pPr>
              <a:br>
                <a:rPr lang="en-US" sz="1400" dirty="0">
                  <a:solidFill>
                    <a:schemeClr val="lt1"/>
                  </a:solidFill>
                  <a:latin typeface="Arial"/>
                  <a:ea typeface="Arial"/>
                  <a:cs typeface="Arial"/>
                  <a:sym typeface="Arial"/>
                </a:rPr>
              </a:br>
              <a:endParaRPr sz="1400" dirty="0">
                <a:solidFill>
                  <a:schemeClr val="lt1"/>
                </a:solidFill>
                <a:latin typeface="Arial"/>
                <a:ea typeface="Arial"/>
                <a:cs typeface="Arial"/>
                <a:sym typeface="Arial"/>
              </a:endParaRPr>
            </a:p>
          </p:txBody>
        </p:sp>
        <p:sp>
          <p:nvSpPr>
            <p:cNvPr id="261" name="Google Shape;261;p30"/>
            <p:cNvSpPr/>
            <p:nvPr/>
          </p:nvSpPr>
          <p:spPr>
            <a:xfrm>
              <a:off x="6602440" y="1648869"/>
              <a:ext cx="1726724" cy="30057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HIPAA, PCI, NYDFS &amp; other compliance requires added security &amp; privacy controls.</a:t>
              </a:r>
              <a:endParaRPr dirty="0"/>
            </a:p>
            <a:p>
              <a:pPr marL="0" marR="0" lvl="0" indent="0" algn="l" rtl="0">
                <a:spcBef>
                  <a:spcPts val="600"/>
                </a:spcBef>
                <a:spcAft>
                  <a:spcPts val="0"/>
                </a:spcAft>
                <a:buNone/>
              </a:pPr>
              <a:endParaRPr sz="800" dirty="0">
                <a:solidFill>
                  <a:schemeClr val="lt1"/>
                </a:solidFill>
                <a:latin typeface="Arial"/>
                <a:ea typeface="Arial"/>
                <a:cs typeface="Arial"/>
                <a:sym typeface="Arial"/>
              </a:endParaRPr>
            </a:p>
            <a:p>
              <a:pPr marL="0" marR="0" lvl="0" indent="0" algn="l" rtl="0">
                <a:spcBef>
                  <a:spcPts val="600"/>
                </a:spcBef>
                <a:spcAft>
                  <a:spcPts val="0"/>
                </a:spcAft>
                <a:buNone/>
              </a:pPr>
              <a:r>
                <a:rPr lang="en-US" sz="1400" dirty="0">
                  <a:solidFill>
                    <a:schemeClr val="lt1"/>
                  </a:solidFill>
                  <a:latin typeface="Arial"/>
                  <a:ea typeface="Arial"/>
                  <a:cs typeface="Arial"/>
                  <a:sym typeface="Arial"/>
                </a:rPr>
                <a:t>Cyber insurance requires enhanced controls, especially MFA.</a:t>
              </a:r>
              <a:endParaRPr dirty="0"/>
            </a:p>
            <a:p>
              <a:pPr marL="0" marR="0" lvl="0" indent="0" algn="l" rtl="0">
                <a:spcBef>
                  <a:spcPts val="600"/>
                </a:spcBef>
                <a:spcAft>
                  <a:spcPts val="0"/>
                </a:spcAft>
                <a:buNone/>
              </a:pPr>
              <a:endParaRPr sz="800" dirty="0">
                <a:solidFill>
                  <a:schemeClr val="lt1"/>
                </a:solidFill>
                <a:latin typeface="Arial"/>
                <a:ea typeface="Arial"/>
                <a:cs typeface="Arial"/>
                <a:sym typeface="Arial"/>
              </a:endParaRPr>
            </a:p>
            <a:p>
              <a:pPr marL="0" marR="0" lvl="0" indent="0" algn="l" rtl="0">
                <a:spcBef>
                  <a:spcPts val="600"/>
                </a:spcBef>
                <a:spcAft>
                  <a:spcPts val="0"/>
                </a:spcAft>
                <a:buNone/>
              </a:pPr>
              <a:r>
                <a:rPr lang="en-US" sz="1400" i="1" dirty="0">
                  <a:solidFill>
                    <a:schemeClr val="lt1"/>
                  </a:solidFill>
                  <a:latin typeface="Arial"/>
                  <a:ea typeface="Arial"/>
                  <a:cs typeface="Arial"/>
                  <a:sym typeface="Arial"/>
                </a:rPr>
                <a:t>BIO-key enables regulatory &amp; cyber insurance compliance.</a:t>
              </a:r>
              <a:endParaRPr sz="1400" dirty="0">
                <a:solidFill>
                  <a:schemeClr val="lt1"/>
                </a:solidFill>
                <a:latin typeface="Arial"/>
                <a:ea typeface="Arial"/>
                <a:cs typeface="Arial"/>
                <a:sym typeface="Arial"/>
              </a:endParaRPr>
            </a:p>
          </p:txBody>
        </p:sp>
        <p:sp>
          <p:nvSpPr>
            <p:cNvPr id="262" name="Google Shape;262;p30"/>
            <p:cNvSpPr/>
            <p:nvPr/>
          </p:nvSpPr>
          <p:spPr>
            <a:xfrm>
              <a:off x="851724" y="3035094"/>
              <a:ext cx="1576954" cy="19868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chemeClr val="lt1"/>
                  </a:solidFill>
                  <a:sym typeface="Arial"/>
                </a:rPr>
                <a:t>Prevent cyberattacks, including ransomware. </a:t>
              </a:r>
              <a:endParaRPr dirty="0"/>
            </a:p>
            <a:p>
              <a:pPr marL="0" marR="0" lvl="0" indent="0" algn="l" rtl="0">
                <a:spcBef>
                  <a:spcPts val="600"/>
                </a:spcBef>
                <a:spcAft>
                  <a:spcPts val="0"/>
                </a:spcAft>
                <a:buNone/>
              </a:pPr>
              <a:endParaRPr sz="800" dirty="0">
                <a:solidFill>
                  <a:schemeClr val="lt1"/>
                </a:solidFill>
                <a:sym typeface="Arial"/>
              </a:endParaRPr>
            </a:p>
            <a:p>
              <a:pPr marL="0" marR="0" lvl="0" indent="0" algn="l" rtl="0">
                <a:spcBef>
                  <a:spcPts val="600"/>
                </a:spcBef>
                <a:spcAft>
                  <a:spcPts val="0"/>
                </a:spcAft>
                <a:buNone/>
              </a:pPr>
              <a:r>
                <a:rPr lang="en-US" i="1" dirty="0">
                  <a:solidFill>
                    <a:schemeClr val="lt1"/>
                  </a:solidFill>
                  <a:sym typeface="Arial"/>
                </a:rPr>
                <a:t>300% increase in cybercrimes in the USA since the start of the pandemic.</a:t>
              </a:r>
              <a:endParaRPr dirty="0"/>
            </a:p>
          </p:txBody>
        </p:sp>
      </p:grpSp>
      <p:sp>
        <p:nvSpPr>
          <p:cNvPr id="263" name="Google Shape;263;p30"/>
          <p:cNvSpPr txBox="1"/>
          <p:nvPr/>
        </p:nvSpPr>
        <p:spPr>
          <a:xfrm>
            <a:off x="9060502" y="1252170"/>
            <a:ext cx="290121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4"/>
                </a:solidFill>
                <a:latin typeface="Arial"/>
                <a:ea typeface="Arial"/>
                <a:cs typeface="Arial"/>
                <a:sym typeface="Arial"/>
              </a:rPr>
              <a:t>Kathy Pinto | VP of IT</a:t>
            </a:r>
            <a:endParaRPr dirty="0"/>
          </a:p>
          <a:p>
            <a:pPr marL="0" marR="0" lvl="0" indent="0" algn="l" rtl="0">
              <a:spcBef>
                <a:spcPts val="0"/>
              </a:spcBef>
              <a:spcAft>
                <a:spcPts val="0"/>
              </a:spcAft>
              <a:buNone/>
            </a:pPr>
            <a:r>
              <a:rPr lang="en-US" sz="1800" b="1" dirty="0">
                <a:solidFill>
                  <a:schemeClr val="accent4"/>
                </a:solidFill>
                <a:latin typeface="Arial"/>
                <a:ea typeface="Arial"/>
                <a:cs typeface="Arial"/>
                <a:sym typeface="Arial"/>
              </a:rPr>
              <a:t>Orange Bank &amp; Trust</a:t>
            </a:r>
            <a:br>
              <a:rPr lang="en-US" sz="1400" b="1" dirty="0">
                <a:solidFill>
                  <a:schemeClr val="accent4"/>
                </a:solidFill>
                <a:latin typeface="Arial"/>
                <a:ea typeface="Arial"/>
                <a:cs typeface="Arial"/>
                <a:sym typeface="Arial"/>
              </a:rPr>
            </a:br>
            <a:endParaRPr sz="1200" b="1" dirty="0">
              <a:solidFill>
                <a:schemeClr val="accent4"/>
              </a:solidFill>
              <a:latin typeface="Arial"/>
              <a:ea typeface="Arial"/>
              <a:cs typeface="Arial"/>
              <a:sym typeface="Arial"/>
            </a:endParaRPr>
          </a:p>
          <a:p>
            <a:pPr marL="0" marR="0" lvl="0" indent="0" algn="l" rtl="0">
              <a:spcBef>
                <a:spcPts val="0"/>
              </a:spcBef>
              <a:spcAft>
                <a:spcPts val="0"/>
              </a:spcAft>
              <a:buNone/>
            </a:pPr>
            <a:r>
              <a:rPr lang="en-US" sz="1400" dirty="0">
                <a:solidFill>
                  <a:schemeClr val="dk1"/>
                </a:solidFill>
                <a:latin typeface="Arial"/>
                <a:ea typeface="Arial"/>
                <a:cs typeface="Arial"/>
                <a:sym typeface="Arial"/>
              </a:rPr>
              <a:t>"</a:t>
            </a:r>
            <a:r>
              <a:rPr lang="en-US" sz="1800" dirty="0">
                <a:solidFill>
                  <a:schemeClr val="dk1"/>
                </a:solidFill>
                <a:latin typeface="Arial"/>
                <a:ea typeface="Arial"/>
                <a:cs typeface="Arial"/>
                <a:sym typeface="Arial"/>
              </a:rPr>
              <a:t>BIO-key provides both biometric authentication and a proven suite of IAM solutions that provide </a:t>
            </a:r>
            <a:r>
              <a:rPr lang="en-US" sz="1800" dirty="0">
                <a:solidFill>
                  <a:schemeClr val="accent1"/>
                </a:solidFill>
                <a:latin typeface="Arial"/>
                <a:ea typeface="Arial"/>
                <a:cs typeface="Arial"/>
                <a:sym typeface="Arial"/>
              </a:rPr>
              <a:t>greater</a:t>
            </a:r>
            <a:r>
              <a:rPr lang="en-US" sz="1800" dirty="0">
                <a:solidFill>
                  <a:schemeClr val="dk1"/>
                </a:solidFill>
                <a:latin typeface="Arial"/>
                <a:ea typeface="Arial"/>
                <a:cs typeface="Arial"/>
                <a:sym typeface="Arial"/>
              </a:rPr>
              <a:t> security, flexibility, and value over approaches offered by other vendors.”</a:t>
            </a:r>
            <a:endParaRPr dirty="0"/>
          </a:p>
        </p:txBody>
      </p:sp>
      <p:pic>
        <p:nvPicPr>
          <p:cNvPr id="264" name="Google Shape;264;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60175" y="4366243"/>
            <a:ext cx="1772074" cy="338026"/>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DFF1-632B-45C9-A6F6-7B1B15B89075}"/>
              </a:ext>
            </a:extLst>
          </p:cNvPr>
          <p:cNvSpPr>
            <a:spLocks noGrp="1"/>
          </p:cNvSpPr>
          <p:nvPr>
            <p:ph type="title"/>
          </p:nvPr>
        </p:nvSpPr>
        <p:spPr/>
        <p:txBody>
          <a:bodyPr/>
          <a:lstStyle/>
          <a:p>
            <a:r>
              <a:rPr lang="en-US" sz="3200" b="1" dirty="0">
                <a:latin typeface="Bio Sans SemiBold"/>
              </a:rPr>
              <a:t>Mainstream MFA solutions offer only “Device Assisted Authentication”</a:t>
            </a:r>
            <a:endParaRPr lang="en-US" b="1" dirty="0">
              <a:latin typeface="Bio Sans SemiBold"/>
            </a:endParaRPr>
          </a:p>
        </p:txBody>
      </p:sp>
      <p:sp>
        <p:nvSpPr>
          <p:cNvPr id="3" name="Text Placeholder 2">
            <a:extLst>
              <a:ext uri="{FF2B5EF4-FFF2-40B4-BE49-F238E27FC236}">
                <a16:creationId xmlns:a16="http://schemas.microsoft.com/office/drawing/2014/main" id="{0B8FC58B-30F3-E027-EFA9-D78A75768847}"/>
              </a:ext>
            </a:extLst>
          </p:cNvPr>
          <p:cNvSpPr>
            <a:spLocks noGrp="1"/>
          </p:cNvSpPr>
          <p:nvPr>
            <p:ph type="body" idx="1"/>
          </p:nvPr>
        </p:nvSpPr>
        <p:spPr>
          <a:xfrm>
            <a:off x="314325" y="1376127"/>
            <a:ext cx="5479893" cy="814182"/>
          </a:xfrm>
        </p:spPr>
        <p:txBody>
          <a:bodyPr/>
          <a:lstStyle/>
          <a:p>
            <a:pPr marL="88900" indent="0" algn="ctr">
              <a:buNone/>
            </a:pPr>
            <a:r>
              <a:rPr lang="en-US" sz="3600" b="1" dirty="0"/>
              <a:t>Phone Apps</a:t>
            </a:r>
          </a:p>
          <a:p>
            <a:pPr lvl="1"/>
            <a:endParaRPr lang="en-US" sz="3200" dirty="0"/>
          </a:p>
          <a:p>
            <a:pPr lvl="1"/>
            <a:endParaRPr lang="en-US" sz="3200" dirty="0"/>
          </a:p>
          <a:p>
            <a:pPr lvl="2"/>
            <a:endParaRPr lang="en-US" dirty="0"/>
          </a:p>
          <a:p>
            <a:endParaRPr lang="en-US" dirty="0"/>
          </a:p>
        </p:txBody>
      </p:sp>
      <p:sp>
        <p:nvSpPr>
          <p:cNvPr id="7" name="Text Placeholder 6">
            <a:extLst>
              <a:ext uri="{FF2B5EF4-FFF2-40B4-BE49-F238E27FC236}">
                <a16:creationId xmlns:a16="http://schemas.microsoft.com/office/drawing/2014/main" id="{4DE5FB82-0AB7-E082-0C14-9F76A1503863}"/>
              </a:ext>
            </a:extLst>
          </p:cNvPr>
          <p:cNvSpPr>
            <a:spLocks noGrp="1"/>
          </p:cNvSpPr>
          <p:nvPr>
            <p:ph type="body" idx="2"/>
          </p:nvPr>
        </p:nvSpPr>
        <p:spPr>
          <a:xfrm>
            <a:off x="6331107" y="1374618"/>
            <a:ext cx="5479893" cy="729740"/>
          </a:xfrm>
        </p:spPr>
        <p:txBody>
          <a:bodyPr/>
          <a:lstStyle/>
          <a:p>
            <a:pPr marL="88900" indent="0" algn="ctr">
              <a:buNone/>
            </a:pPr>
            <a:r>
              <a:rPr lang="en-US" sz="3600" b="1" dirty="0"/>
              <a:t>User tokens</a:t>
            </a:r>
          </a:p>
        </p:txBody>
      </p:sp>
      <p:grpSp>
        <p:nvGrpSpPr>
          <p:cNvPr id="11" name="Group 10">
            <a:extLst>
              <a:ext uri="{FF2B5EF4-FFF2-40B4-BE49-F238E27FC236}">
                <a16:creationId xmlns:a16="http://schemas.microsoft.com/office/drawing/2014/main" id="{984FE129-0637-5F93-8343-A1B272C5FA4F}"/>
              </a:ext>
            </a:extLst>
          </p:cNvPr>
          <p:cNvGrpSpPr/>
          <p:nvPr/>
        </p:nvGrpSpPr>
        <p:grpSpPr>
          <a:xfrm>
            <a:off x="6397781" y="2202449"/>
            <a:ext cx="5479894" cy="3718739"/>
            <a:chOff x="6372402" y="2197967"/>
            <a:chExt cx="5582952" cy="3776870"/>
          </a:xfrm>
        </p:grpSpPr>
        <p:sp>
          <p:nvSpPr>
            <p:cNvPr id="10" name="Rectangle 9">
              <a:extLst>
                <a:ext uri="{FF2B5EF4-FFF2-40B4-BE49-F238E27FC236}">
                  <a16:creationId xmlns:a16="http://schemas.microsoft.com/office/drawing/2014/main" id="{6911E537-114F-8593-A147-FC49F4A38587}"/>
                </a:ext>
              </a:extLst>
            </p:cNvPr>
            <p:cNvSpPr/>
            <p:nvPr/>
          </p:nvSpPr>
          <p:spPr>
            <a:xfrm>
              <a:off x="6372402" y="2197967"/>
              <a:ext cx="5582952" cy="3776870"/>
            </a:xfrm>
            <a:prstGeom prst="rect">
              <a:avLst/>
            </a:prstGeom>
            <a:solidFill>
              <a:srgbClr val="A3B3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usb drives&#10;&#10;Description automatically generated">
              <a:extLst>
                <a:ext uri="{FF2B5EF4-FFF2-40B4-BE49-F238E27FC236}">
                  <a16:creationId xmlns:a16="http://schemas.microsoft.com/office/drawing/2014/main" id="{9182586F-0158-1199-8942-34C48F8B51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7460" y="2532085"/>
              <a:ext cx="5526460" cy="3108634"/>
            </a:xfrm>
            <a:prstGeom prst="rect">
              <a:avLst/>
            </a:prstGeom>
          </p:spPr>
        </p:pic>
      </p:grpSp>
      <p:pic>
        <p:nvPicPr>
          <p:cNvPr id="9" name="Picture 8">
            <a:extLst>
              <a:ext uri="{FF2B5EF4-FFF2-40B4-BE49-F238E27FC236}">
                <a16:creationId xmlns:a16="http://schemas.microsoft.com/office/drawing/2014/main" id="{8FAB33FE-1650-08DC-0DF0-137766DBE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503" y="2202449"/>
            <a:ext cx="5577217" cy="3718739"/>
          </a:xfrm>
          <a:prstGeom prst="rect">
            <a:avLst/>
          </a:prstGeom>
        </p:spPr>
      </p:pic>
      <p:sp>
        <p:nvSpPr>
          <p:cNvPr id="4" name="TextBox 3">
            <a:extLst>
              <a:ext uri="{FF2B5EF4-FFF2-40B4-BE49-F238E27FC236}">
                <a16:creationId xmlns:a16="http://schemas.microsoft.com/office/drawing/2014/main" id="{D9BFD0A8-A5EA-90FC-6C4D-FF9405ABF864}"/>
              </a:ext>
            </a:extLst>
          </p:cNvPr>
          <p:cNvSpPr txBox="1"/>
          <p:nvPr/>
        </p:nvSpPr>
        <p:spPr>
          <a:xfrm>
            <a:off x="5777997" y="1630184"/>
            <a:ext cx="723275" cy="523220"/>
          </a:xfrm>
          <a:prstGeom prst="rect">
            <a:avLst/>
          </a:prstGeom>
          <a:noFill/>
        </p:spPr>
        <p:txBody>
          <a:bodyPr wrap="none" rtlCol="0">
            <a:spAutoFit/>
          </a:bodyPr>
          <a:lstStyle/>
          <a:p>
            <a:r>
              <a:rPr lang="en-US" sz="2800" b="1" dirty="0"/>
              <a:t>OR</a:t>
            </a:r>
            <a:endParaRPr lang="en-US" sz="1800" b="1" dirty="0"/>
          </a:p>
        </p:txBody>
      </p:sp>
    </p:spTree>
    <p:extLst>
      <p:ext uri="{BB962C8B-B14F-4D97-AF65-F5344CB8AC3E}">
        <p14:creationId xmlns:p14="http://schemas.microsoft.com/office/powerpoint/2010/main" val="346043901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F19B-BD29-8E21-3080-7DA667B9DEB2}"/>
              </a:ext>
            </a:extLst>
          </p:cNvPr>
          <p:cNvSpPr>
            <a:spLocks noGrp="1"/>
          </p:cNvSpPr>
          <p:nvPr>
            <p:ph type="title"/>
          </p:nvPr>
        </p:nvSpPr>
        <p:spPr/>
        <p:txBody>
          <a:bodyPr/>
          <a:lstStyle/>
          <a:p>
            <a:r>
              <a:rPr lang="en-US" sz="3200" b="1" dirty="0">
                <a:latin typeface="Bio Sans SemiBold"/>
              </a:rPr>
              <a:t>Hardware Token Deployment Costs</a:t>
            </a:r>
            <a:endParaRPr lang="en-US" sz="3200" b="1" dirty="0"/>
          </a:p>
        </p:txBody>
      </p:sp>
      <p:sp>
        <p:nvSpPr>
          <p:cNvPr id="12" name="Rectangle 11">
            <a:extLst>
              <a:ext uri="{FF2B5EF4-FFF2-40B4-BE49-F238E27FC236}">
                <a16:creationId xmlns:a16="http://schemas.microsoft.com/office/drawing/2014/main" id="{7FC44F8F-F2F9-F25D-2762-2AF610CD7A8D}"/>
              </a:ext>
            </a:extLst>
          </p:cNvPr>
          <p:cNvSpPr/>
          <p:nvPr/>
        </p:nvSpPr>
        <p:spPr bwMode="auto">
          <a:xfrm>
            <a:off x="6543676" y="4146002"/>
            <a:ext cx="927535" cy="815865"/>
          </a:xfrm>
          <a:prstGeom prst="rect">
            <a:avLst/>
          </a:prstGeom>
          <a:solidFill>
            <a:schemeClr val="bg1"/>
          </a:solidFill>
          <a:ln w="12700" cap="sq" algn="ctr">
            <a:solidFill>
              <a:schemeClr val="bg1"/>
            </a:solid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pic>
        <p:nvPicPr>
          <p:cNvPr id="18" name="Picture 17">
            <a:extLst>
              <a:ext uri="{FF2B5EF4-FFF2-40B4-BE49-F238E27FC236}">
                <a16:creationId xmlns:a16="http://schemas.microsoft.com/office/drawing/2014/main" id="{4A4460C6-CFFA-7968-76DD-E0A7991BC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703" y="1590798"/>
            <a:ext cx="5698103" cy="4650261"/>
          </a:xfrm>
          <a:prstGeom prst="rect">
            <a:avLst/>
          </a:prstGeom>
          <a:effectLst>
            <a:outerShdw blurRad="50800" dist="38100" dir="2700000" algn="tl" rotWithShape="0">
              <a:prstClr val="black">
                <a:alpha val="40000"/>
              </a:prstClr>
            </a:outerShdw>
          </a:effectLst>
        </p:spPr>
      </p:pic>
      <p:sp>
        <p:nvSpPr>
          <p:cNvPr id="10" name="Arrow: Down 9">
            <a:extLst>
              <a:ext uri="{FF2B5EF4-FFF2-40B4-BE49-F238E27FC236}">
                <a16:creationId xmlns:a16="http://schemas.microsoft.com/office/drawing/2014/main" id="{799C0A3C-36CE-F06A-3C24-65F782C6BE5D}"/>
              </a:ext>
            </a:extLst>
          </p:cNvPr>
          <p:cNvSpPr/>
          <p:nvPr/>
        </p:nvSpPr>
        <p:spPr bwMode="auto">
          <a:xfrm rot="4344729">
            <a:off x="6077289" y="2258410"/>
            <a:ext cx="384260" cy="4339907"/>
          </a:xfrm>
          <a:prstGeom prst="downArrow">
            <a:avLst>
              <a:gd name="adj1" fmla="val 50009"/>
              <a:gd name="adj2" fmla="val 50000"/>
            </a:avLst>
          </a:prstGeom>
          <a:solidFill>
            <a:srgbClr val="C00000"/>
          </a:solidFill>
          <a:ln w="9525"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pic>
        <p:nvPicPr>
          <p:cNvPr id="19" name="Picture 18">
            <a:extLst>
              <a:ext uri="{FF2B5EF4-FFF2-40B4-BE49-F238E27FC236}">
                <a16:creationId xmlns:a16="http://schemas.microsoft.com/office/drawing/2014/main" id="{12EF38DD-81D3-9740-54EC-71D7909543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7080"/>
          <a:stretch/>
        </p:blipFill>
        <p:spPr>
          <a:xfrm>
            <a:off x="8127898" y="1877826"/>
            <a:ext cx="3521399" cy="3352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56D11C71-BEC3-2CC1-592F-F3D60432164C}"/>
              </a:ext>
            </a:extLst>
          </p:cNvPr>
          <p:cNvSpPr txBox="1"/>
          <p:nvPr/>
        </p:nvSpPr>
        <p:spPr>
          <a:xfrm>
            <a:off x="2758671" y="922372"/>
            <a:ext cx="6373861" cy="523220"/>
          </a:xfrm>
          <a:prstGeom prst="rect">
            <a:avLst/>
          </a:prstGeom>
          <a:noFill/>
        </p:spPr>
        <p:txBody>
          <a:bodyPr wrap="none" rtlCol="0">
            <a:spAutoFit/>
          </a:bodyPr>
          <a:lstStyle/>
          <a:p>
            <a:r>
              <a:rPr lang="en-US" sz="2800" b="1" dirty="0"/>
              <a:t>20K users = $2.8M every three years</a:t>
            </a:r>
          </a:p>
        </p:txBody>
      </p:sp>
    </p:spTree>
    <p:extLst>
      <p:ext uri="{BB962C8B-B14F-4D97-AF65-F5344CB8AC3E}">
        <p14:creationId xmlns:p14="http://schemas.microsoft.com/office/powerpoint/2010/main" val="13382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DC76-81C9-5A4C-9FD5-4A3C44C49266}"/>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B23B1F50-1903-8E48-90A1-AC7D77AE6A54}"/>
              </a:ext>
            </a:extLst>
          </p:cNvPr>
          <p:cNvSpPr>
            <a:spLocks noGrp="1"/>
          </p:cNvSpPr>
          <p:nvPr>
            <p:ph idx="1"/>
          </p:nvPr>
        </p:nvSpPr>
        <p:spPr/>
        <p:txBody>
          <a:bodyPr/>
          <a:lstStyle/>
          <a:p>
            <a:r>
              <a:rPr lang="en-US" dirty="0"/>
              <a:t>IBB as an alternative – phone-less, token-less, passwordless</a:t>
            </a:r>
          </a:p>
          <a:p>
            <a:pPr lvl="1"/>
            <a:endParaRPr lang="en-US" dirty="0"/>
          </a:p>
          <a:p>
            <a:endParaRPr lang="en-US" dirty="0"/>
          </a:p>
        </p:txBody>
      </p:sp>
      <p:pic>
        <p:nvPicPr>
          <p:cNvPr id="3" name="Picture 2">
            <a:extLst>
              <a:ext uri="{FF2B5EF4-FFF2-40B4-BE49-F238E27FC236}">
                <a16:creationId xmlns:a16="http://schemas.microsoft.com/office/drawing/2014/main" id="{BA3A3E06-86B8-9E28-0015-E54AC92268CD}"/>
              </a:ext>
            </a:extLst>
          </p:cNvPr>
          <p:cNvPicPr>
            <a:picLocks noChangeAspect="1"/>
          </p:cNvPicPr>
          <p:nvPr/>
        </p:nvPicPr>
        <p:blipFill>
          <a:blip r:embed="rId3"/>
          <a:stretch>
            <a:fillRect/>
          </a:stretch>
        </p:blipFill>
        <p:spPr>
          <a:xfrm>
            <a:off x="0" y="0"/>
            <a:ext cx="12333629" cy="6858000"/>
          </a:xfrm>
          <a:prstGeom prst="rect">
            <a:avLst/>
          </a:prstGeom>
        </p:spPr>
      </p:pic>
      <p:sp>
        <p:nvSpPr>
          <p:cNvPr id="5" name="Rectangle 4">
            <a:extLst>
              <a:ext uri="{FF2B5EF4-FFF2-40B4-BE49-F238E27FC236}">
                <a16:creationId xmlns:a16="http://schemas.microsoft.com/office/drawing/2014/main" id="{EC119A6D-6E97-2EA2-F7CE-42FF7CCFC4D3}"/>
              </a:ext>
            </a:extLst>
          </p:cNvPr>
          <p:cNvSpPr/>
          <p:nvPr/>
        </p:nvSpPr>
        <p:spPr bwMode="auto">
          <a:xfrm>
            <a:off x="3871913" y="4957763"/>
            <a:ext cx="4543425" cy="557212"/>
          </a:xfrm>
          <a:prstGeom prst="rect">
            <a:avLst/>
          </a:prstGeom>
          <a:solidFill>
            <a:srgbClr val="151515"/>
          </a:solidFill>
          <a:ln w="12700" cap="sq" algn="ctr">
            <a:noFill/>
            <a:miter lim="800000"/>
            <a:headEnd/>
            <a:tailEnd/>
          </a:ln>
          <a:effectLst/>
        </p:spPr>
        <p:txBody>
          <a:bodyPr wrap="square" lIns="0" rIns="0" rtlCol="0" anchor="ctr"/>
          <a:lstStyle/>
          <a:p>
            <a:pPr algn="ctr">
              <a:spcBef>
                <a:spcPts val="1440"/>
              </a:spcBef>
            </a:pPr>
            <a:endParaRPr lang="en-US" sz="2000" dirty="0">
              <a:solidFill>
                <a:schemeClr val="bg1"/>
              </a:solidFill>
              <a:latin typeface="Arial" charset="0"/>
              <a:ea typeface="Arial" charset="0"/>
              <a:cs typeface="Arial" charset="0"/>
            </a:endParaRPr>
          </a:p>
        </p:txBody>
      </p:sp>
      <p:sp>
        <p:nvSpPr>
          <p:cNvPr id="7" name="TextBox 6">
            <a:extLst>
              <a:ext uri="{FF2B5EF4-FFF2-40B4-BE49-F238E27FC236}">
                <a16:creationId xmlns:a16="http://schemas.microsoft.com/office/drawing/2014/main" id="{4F0374AB-EDB9-2EA8-1550-0CFB6895157E}"/>
              </a:ext>
            </a:extLst>
          </p:cNvPr>
          <p:cNvSpPr txBox="1"/>
          <p:nvPr/>
        </p:nvSpPr>
        <p:spPr>
          <a:xfrm>
            <a:off x="4210164" y="430389"/>
            <a:ext cx="3866921" cy="707886"/>
          </a:xfrm>
          <a:prstGeom prst="rect">
            <a:avLst/>
          </a:prstGeom>
          <a:noFill/>
        </p:spPr>
        <p:txBody>
          <a:bodyPr wrap="square" rtlCol="0">
            <a:spAutoFit/>
          </a:bodyPr>
          <a:lstStyle/>
          <a:p>
            <a:r>
              <a:rPr lang="en-US" sz="4000" b="1" dirty="0">
                <a:solidFill>
                  <a:schemeClr val="bg1"/>
                </a:solidFill>
                <a:latin typeface="Helvetica" pitchFamily="2" charset="0"/>
              </a:rPr>
              <a:t>The Future is:</a:t>
            </a:r>
          </a:p>
        </p:txBody>
      </p:sp>
    </p:spTree>
    <p:extLst>
      <p:ext uri="{BB962C8B-B14F-4D97-AF65-F5344CB8AC3E}">
        <p14:creationId xmlns:p14="http://schemas.microsoft.com/office/powerpoint/2010/main" val="21269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O-key Template">
  <a:themeElements>
    <a:clrScheme name="Bio-key">
      <a:dk1>
        <a:srgbClr val="000000"/>
      </a:dk1>
      <a:lt1>
        <a:srgbClr val="FFFFFF"/>
      </a:lt1>
      <a:dk2>
        <a:srgbClr val="202020"/>
      </a:dk2>
      <a:lt2>
        <a:srgbClr val="CAC8C8"/>
      </a:lt2>
      <a:accent1>
        <a:srgbClr val="AE3025"/>
      </a:accent1>
      <a:accent2>
        <a:srgbClr val="4B8BF5"/>
      </a:accent2>
      <a:accent3>
        <a:srgbClr val="ED2127"/>
      </a:accent3>
      <a:accent4>
        <a:srgbClr val="8A8A8D"/>
      </a:accent4>
      <a:accent5>
        <a:srgbClr val="A9A8A9"/>
      </a:accent5>
      <a:accent6>
        <a:srgbClr val="CAC8C8"/>
      </a:accent6>
      <a:hlink>
        <a:srgbClr val="009CDE"/>
      </a:hlink>
      <a:folHlink>
        <a:srgbClr val="2E3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IO-key Template">
  <a:themeElements>
    <a:clrScheme name="Bio-key">
      <a:dk1>
        <a:srgbClr val="000000"/>
      </a:dk1>
      <a:lt1>
        <a:srgbClr val="FFFFFF"/>
      </a:lt1>
      <a:dk2>
        <a:srgbClr val="202020"/>
      </a:dk2>
      <a:lt2>
        <a:srgbClr val="CAC8C8"/>
      </a:lt2>
      <a:accent1>
        <a:srgbClr val="AE3025"/>
      </a:accent1>
      <a:accent2>
        <a:srgbClr val="4B8BF5"/>
      </a:accent2>
      <a:accent3>
        <a:srgbClr val="ED2127"/>
      </a:accent3>
      <a:accent4>
        <a:srgbClr val="8A8A8D"/>
      </a:accent4>
      <a:accent5>
        <a:srgbClr val="A9A8A9"/>
      </a:accent5>
      <a:accent6>
        <a:srgbClr val="CAC8C8"/>
      </a:accent6>
      <a:hlink>
        <a:srgbClr val="009CDE"/>
      </a:hlink>
      <a:folHlink>
        <a:srgbClr val="2E307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12700" cap="sq" algn="ctr">
          <a:noFill/>
          <a:miter lim="800000"/>
          <a:headEnd/>
          <a:tailEnd/>
        </a:ln>
        <a:effectLst/>
      </a:spPr>
      <a:bodyPr wrap="square" lIns="0" rIns="0" anchor="ctr"/>
      <a:lstStyle>
        <a:defPPr algn="ctr">
          <a:spcBef>
            <a:spcPts val="1440"/>
          </a:spcBef>
          <a:defRPr sz="2000" dirty="0">
            <a:solidFill>
              <a:schemeClr val="bg1"/>
            </a:solidFill>
            <a:latin typeface="Arial" charset="0"/>
            <a:ea typeface="Arial" charset="0"/>
            <a:cs typeface="Arial" charset="0"/>
          </a:defRPr>
        </a:defPPr>
      </a:lstStyle>
    </a:spDef>
    <a:lnDef>
      <a:spPr bwMode="auto">
        <a:solidFill>
          <a:schemeClr val="accent2"/>
        </a:solidFill>
        <a:ln w="19050" cap="sq" cmpd="sng" algn="ctr">
          <a:solidFill>
            <a:schemeClr val="accent1"/>
          </a:solidFill>
          <a:prstDash val="solid"/>
          <a:round/>
          <a:headEnd type="none" w="med" len="med"/>
          <a:tailEnd type="none" w="med" len="med"/>
        </a:ln>
        <a:effectLst/>
      </a:spPr>
      <a:bodyPr/>
      <a:lstStyle/>
    </a:lnDef>
  </a:objectDefaults>
  <a:extraClrSchemeLst/>
  <a:extLst>
    <a:ext uri="{05A4C25C-085E-4340-85A3-A5531E510DB2}">
      <thm15:themeFamily xmlns:thm15="http://schemas.microsoft.com/office/thememl/2012/main" name="Bio-key-template-2020-bio-sans" id="{331B9B54-0C89-4DBB-8E46-72FB28A79523}" vid="{B4C31C9B-7131-4D38-8E1C-7B9E50C9E132}"/>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6485</TotalTime>
  <Words>2725</Words>
  <Application>Microsoft Macintosh PowerPoint</Application>
  <PresentationFormat>Widescreen</PresentationFormat>
  <Paragraphs>255</Paragraphs>
  <Slides>21</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Bio Sans</vt:lpstr>
      <vt:lpstr>Bio Sans SemiBold</vt:lpstr>
      <vt:lpstr>Calibri</vt:lpstr>
      <vt:lpstr>Helvetica</vt:lpstr>
      <vt:lpstr>Noto Sans Symbols</vt:lpstr>
      <vt:lpstr>Times New Roman</vt:lpstr>
      <vt:lpstr>Wingdings</vt:lpstr>
      <vt:lpstr>BIO-key Template</vt:lpstr>
      <vt:lpstr>Office Theme</vt:lpstr>
      <vt:lpstr>BIO-key Template</vt:lpstr>
      <vt:lpstr>Next Generation Identity Access Management and  Multi-Factor Authentication</vt:lpstr>
      <vt:lpstr>Safe Harbor Statement</vt:lpstr>
      <vt:lpstr>BKYI at-a-Glance…</vt:lpstr>
      <vt:lpstr>Investment Considerations</vt:lpstr>
      <vt:lpstr>Cybersecurity/MFA Market Opportunity</vt:lpstr>
      <vt:lpstr>BIO-key Use Cases</vt:lpstr>
      <vt:lpstr>Mainstream MFA solutions offer only “Device Assisted Authentication”</vt:lpstr>
      <vt:lpstr>Hardware Token Deployment Costs</vt:lpstr>
      <vt:lpstr>Outline</vt:lpstr>
      <vt:lpstr>Phone Apps Work for Desk Worker Employees, but…</vt:lpstr>
      <vt:lpstr>BIO-key’s Unique Differentiator: Phoneless and Tokenless Biometric Authentication</vt:lpstr>
      <vt:lpstr>New Product: Passkey:YOU Replaces Phones and Hardware Tokens for Restricted Environments with a Touch of a Finger</vt:lpstr>
      <vt:lpstr>BIO-key Value Proposition</vt:lpstr>
      <vt:lpstr>Gartner is Informing Enterprises about the Value of BIO-key’s Capabilities</vt:lpstr>
      <vt:lpstr>Customers Relying on BIO-key</vt:lpstr>
      <vt:lpstr>BIO-key Go to Market Strategy</vt:lpstr>
      <vt:lpstr>Expanding IP Portfolio</vt:lpstr>
      <vt:lpstr>Growth Strategies</vt:lpstr>
      <vt:lpstr>Leadership Team</vt:lpstr>
      <vt:lpstr>Investment Consideration - Recap</vt:lpstr>
      <vt:lpstr>Thank You  Company Contact: Michael DePasquale Chairman &amp; CEO michael.depasquale@bio-key.com 732.359.1100  Investor &amp; Media Contacts: William Jones; David Collins Catalyst IR bkyi@catalyst-ir.com 212.924.9800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and Access Management including  Identity-Bound Biometric Cybersecurity Solutions</dc:title>
  <dc:creator>Michael DePasquale</dc:creator>
  <cp:lastModifiedBy>Bill Jones</cp:lastModifiedBy>
  <cp:revision>102</cp:revision>
  <cp:lastPrinted>2023-11-27T03:02:10Z</cp:lastPrinted>
  <dcterms:modified xsi:type="dcterms:W3CDTF">2024-01-30T16:21:36Z</dcterms:modified>
</cp:coreProperties>
</file>